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diagrams/layout6.xml" ContentType="application/vnd.openxmlformats-officedocument.drawingml.diagramLayout+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diagrams/layout4.xml" ContentType="application/vnd.openxmlformats-officedocument.drawingml.diagram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diagrams/data5.xml" ContentType="application/vnd.openxmlformats-officedocument.drawingml.diagramData+xml"/>
  <Default Extension="vml" ContentType="application/vnd.openxmlformats-officedocument.vmlDrawing"/>
  <Override PartName="/ppt/notesSlides/notesSlide20.xml" ContentType="application/vnd.openxmlformats-officedocument.presentationml.notesSlide+xml"/>
  <Override PartName="/ppt/diagrams/colors7.xml" ContentType="application/vnd.openxmlformats-officedocument.drawingml.diagramColors+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diagrams/layout7.xml" ContentType="application/vnd.openxmlformats-officedocument.drawingml.diagram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Lst>
  <p:notesMasterIdLst>
    <p:notesMasterId r:id="rId43"/>
  </p:notesMasterIdLst>
  <p:sldIdLst>
    <p:sldId id="287" r:id="rId3"/>
    <p:sldId id="273" r:id="rId4"/>
    <p:sldId id="274" r:id="rId5"/>
    <p:sldId id="258" r:id="rId6"/>
    <p:sldId id="283" r:id="rId7"/>
    <p:sldId id="262" r:id="rId8"/>
    <p:sldId id="257" r:id="rId9"/>
    <p:sldId id="260" r:id="rId10"/>
    <p:sldId id="265" r:id="rId11"/>
    <p:sldId id="266" r:id="rId12"/>
    <p:sldId id="264" r:id="rId13"/>
    <p:sldId id="263" r:id="rId14"/>
    <p:sldId id="270" r:id="rId15"/>
    <p:sldId id="271" r:id="rId16"/>
    <p:sldId id="281" r:id="rId17"/>
    <p:sldId id="282" r:id="rId18"/>
    <p:sldId id="275" r:id="rId19"/>
    <p:sldId id="276" r:id="rId20"/>
    <p:sldId id="345" r:id="rId21"/>
    <p:sldId id="289" r:id="rId22"/>
    <p:sldId id="346" r:id="rId23"/>
    <p:sldId id="290" r:id="rId24"/>
    <p:sldId id="288" r:id="rId25"/>
    <p:sldId id="339" r:id="rId26"/>
    <p:sldId id="310" r:id="rId27"/>
    <p:sldId id="311" r:id="rId28"/>
    <p:sldId id="318" r:id="rId29"/>
    <p:sldId id="300" r:id="rId30"/>
    <p:sldId id="342" r:id="rId31"/>
    <p:sldId id="319" r:id="rId32"/>
    <p:sldId id="324" r:id="rId33"/>
    <p:sldId id="341" r:id="rId34"/>
    <p:sldId id="331" r:id="rId35"/>
    <p:sldId id="334" r:id="rId36"/>
    <p:sldId id="337" r:id="rId37"/>
    <p:sldId id="307" r:id="rId38"/>
    <p:sldId id="277" r:id="rId39"/>
    <p:sldId id="278" r:id="rId40"/>
    <p:sldId id="279" r:id="rId41"/>
    <p:sldId id="280" r:id="rId4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1pPr>
    <a:lvl2pPr marL="457200" algn="l" rtl="0" eaLnBrk="0" fontAlgn="base" hangingPunct="0">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2pPr>
    <a:lvl3pPr marL="914400" algn="l" rtl="0" eaLnBrk="0" fontAlgn="base" hangingPunct="0">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3pPr>
    <a:lvl4pPr marL="1371600" algn="l" rtl="0" eaLnBrk="0" fontAlgn="base" hangingPunct="0">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4pPr>
    <a:lvl5pPr marL="1828800" algn="l" rtl="0" eaLnBrk="0" fontAlgn="base" hangingPunct="0">
      <a:spcBef>
        <a:spcPct val="0"/>
      </a:spcBef>
      <a:spcAft>
        <a:spcPct val="0"/>
      </a:spcAft>
      <a:defRPr sz="2400" kern="1200">
        <a:solidFill>
          <a:schemeClr val="tx1"/>
        </a:solidFill>
        <a:latin typeface="Arial" pitchFamily="-123" charset="0"/>
        <a:ea typeface="ＭＳ Ｐゴシック" pitchFamily="-123" charset="-128"/>
        <a:cs typeface="ＭＳ Ｐゴシック" pitchFamily="-123" charset="-128"/>
      </a:defRPr>
    </a:lvl5pPr>
    <a:lvl6pPr marL="22860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6pPr>
    <a:lvl7pPr marL="27432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7pPr>
    <a:lvl8pPr marL="32004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8pPr>
    <a:lvl9pPr marL="3657600" algn="l" defTabSz="457200" rtl="0" eaLnBrk="1" latinLnBrk="0" hangingPunct="1">
      <a:defRPr sz="2400" kern="1200">
        <a:solidFill>
          <a:schemeClr val="tx1"/>
        </a:solidFill>
        <a:latin typeface="Arial" pitchFamily="-123" charset="0"/>
        <a:ea typeface="ＭＳ Ｐゴシック" pitchFamily="-123" charset="-128"/>
        <a:cs typeface="ＭＳ Ｐゴシック" pitchFamily="-123"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A7FF"/>
    <a:srgbClr val="9966FF"/>
    <a:srgbClr val="98B4CC"/>
    <a:srgbClr val="626464"/>
    <a:srgbClr val="5071BC"/>
    <a:srgbClr val="8C8E8E"/>
    <a:srgbClr val="000F3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9241" autoAdjust="0"/>
    <p:restoredTop sz="94807" autoAdjust="0"/>
  </p:normalViewPr>
  <p:slideViewPr>
    <p:cSldViewPr>
      <p:cViewPr>
        <p:scale>
          <a:sx n="78" d="100"/>
          <a:sy n="78" d="100"/>
        </p:scale>
        <p:origin x="-1050" y="-216"/>
      </p:cViewPr>
      <p:guideLst>
        <p:guide orient="horz" pos="2160"/>
        <p:guide pos="144"/>
      </p:guideLst>
    </p:cSldViewPr>
  </p:slideViewPr>
  <p:outlineViewPr>
    <p:cViewPr>
      <p:scale>
        <a:sx n="33" d="100"/>
        <a:sy n="33" d="100"/>
      </p:scale>
      <p:origin x="48" y="1770"/>
    </p:cViewPr>
  </p:outlineViewPr>
  <p:notesTextViewPr>
    <p:cViewPr>
      <p:scale>
        <a:sx n="100" d="100"/>
        <a:sy n="100" d="100"/>
      </p:scale>
      <p:origin x="0" y="0"/>
    </p:cViewPr>
  </p:notesTextViewPr>
  <p:sorterViewPr>
    <p:cViewPr>
      <p:scale>
        <a:sx n="84" d="100"/>
        <a:sy n="84" d="100"/>
      </p:scale>
      <p:origin x="0" y="0"/>
    </p:cViewPr>
  </p:sorterViewPr>
  <p:notesViewPr>
    <p:cSldViewPr>
      <p:cViewPr varScale="1">
        <p:scale>
          <a:sx n="60" d="100"/>
          <a:sy n="60" d="100"/>
        </p:scale>
        <p:origin x="-2490"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BD8CFA-969E-4CA1-933B-A5A07ED06D72}" type="doc">
      <dgm:prSet loTypeId="urn:microsoft.com/office/officeart/2005/8/layout/venn1" loCatId="relationship" qsTypeId="urn:microsoft.com/office/officeart/2005/8/quickstyle/3d1" qsCatId="3D" csTypeId="urn:microsoft.com/office/officeart/2005/8/colors/colorful1" csCatId="colorful" phldr="1"/>
      <dgm:spPr/>
    </dgm:pt>
    <dgm:pt modelId="{B57541A1-CC64-4398-8742-A92CF83D74BE}">
      <dgm:prSet phldrT="[Text]"/>
      <dgm:spPr/>
      <dgm:t>
        <a:bodyPr/>
        <a:lstStyle/>
        <a:p>
          <a:r>
            <a:rPr lang="en-US" smtClean="0"/>
            <a:t>Technology</a:t>
          </a:r>
          <a:endParaRPr lang="en-US" dirty="0"/>
        </a:p>
      </dgm:t>
    </dgm:pt>
    <dgm:pt modelId="{C4D2F9BE-160D-44BB-8996-91F3D641BE96}" type="parTrans" cxnId="{4FBF8535-35C6-4490-9C32-F884315610A6}">
      <dgm:prSet/>
      <dgm:spPr/>
      <dgm:t>
        <a:bodyPr/>
        <a:lstStyle/>
        <a:p>
          <a:endParaRPr lang="en-US"/>
        </a:p>
      </dgm:t>
    </dgm:pt>
    <dgm:pt modelId="{2D18C573-DDC5-42DB-AE4F-7882B8E989F7}" type="sibTrans" cxnId="{4FBF8535-35C6-4490-9C32-F884315610A6}">
      <dgm:prSet/>
      <dgm:spPr/>
      <dgm:t>
        <a:bodyPr/>
        <a:lstStyle/>
        <a:p>
          <a:endParaRPr lang="en-US"/>
        </a:p>
      </dgm:t>
    </dgm:pt>
    <dgm:pt modelId="{4A5BD681-22D1-4D5D-AEFE-953F44094EE5}">
      <dgm:prSet phldrT="[Text]"/>
      <dgm:spPr/>
      <dgm:t>
        <a:bodyPr/>
        <a:lstStyle/>
        <a:p>
          <a:r>
            <a:rPr lang="en-US" dirty="0" smtClean="0"/>
            <a:t>Policy</a:t>
          </a:r>
          <a:endParaRPr lang="en-US" dirty="0"/>
        </a:p>
      </dgm:t>
    </dgm:pt>
    <dgm:pt modelId="{096766F3-D566-48EB-85F0-F4236E535CD8}" type="parTrans" cxnId="{62ECF265-E600-4653-A69C-2B119C21D30D}">
      <dgm:prSet/>
      <dgm:spPr/>
      <dgm:t>
        <a:bodyPr/>
        <a:lstStyle/>
        <a:p>
          <a:endParaRPr lang="en-US"/>
        </a:p>
      </dgm:t>
    </dgm:pt>
    <dgm:pt modelId="{24A3C4B1-2D54-4D1A-B1DE-A912023EEB2B}" type="sibTrans" cxnId="{62ECF265-E600-4653-A69C-2B119C21D30D}">
      <dgm:prSet/>
      <dgm:spPr/>
      <dgm:t>
        <a:bodyPr/>
        <a:lstStyle/>
        <a:p>
          <a:endParaRPr lang="en-US"/>
        </a:p>
      </dgm:t>
    </dgm:pt>
    <dgm:pt modelId="{4E2872DC-1B15-4114-B40A-34872632B5FE}">
      <dgm:prSet phldrT="[Text]"/>
      <dgm:spPr>
        <a:solidFill>
          <a:schemeClr val="accent1">
            <a:lumMod val="75000"/>
            <a:alpha val="50000"/>
          </a:schemeClr>
        </a:solidFill>
      </dgm:spPr>
      <dgm:t>
        <a:bodyPr/>
        <a:lstStyle/>
        <a:p>
          <a:endParaRPr lang="en-US" dirty="0" smtClean="0"/>
        </a:p>
        <a:p>
          <a:r>
            <a:rPr lang="en-US" dirty="0" smtClean="0"/>
            <a:t>Systems	</a:t>
          </a:r>
          <a:endParaRPr lang="en-US" dirty="0"/>
        </a:p>
      </dgm:t>
    </dgm:pt>
    <dgm:pt modelId="{723949B7-069A-4C01-B2BE-46A54166D163}" type="parTrans" cxnId="{F7D294B9-7123-42D0-AB41-C5D20D6BC806}">
      <dgm:prSet/>
      <dgm:spPr/>
      <dgm:t>
        <a:bodyPr/>
        <a:lstStyle/>
        <a:p>
          <a:endParaRPr lang="en-US"/>
        </a:p>
      </dgm:t>
    </dgm:pt>
    <dgm:pt modelId="{F05DFCDC-3ECC-4BCD-AF62-BD5B15725398}" type="sibTrans" cxnId="{F7D294B9-7123-42D0-AB41-C5D20D6BC806}">
      <dgm:prSet/>
      <dgm:spPr/>
      <dgm:t>
        <a:bodyPr/>
        <a:lstStyle/>
        <a:p>
          <a:endParaRPr lang="en-US"/>
        </a:p>
      </dgm:t>
    </dgm:pt>
    <dgm:pt modelId="{937011C6-150C-43FB-B267-3157BB2626F7}" type="pres">
      <dgm:prSet presAssocID="{FDBD8CFA-969E-4CA1-933B-A5A07ED06D72}" presName="compositeShape" presStyleCnt="0">
        <dgm:presLayoutVars>
          <dgm:chMax val="7"/>
          <dgm:dir/>
          <dgm:resizeHandles val="exact"/>
        </dgm:presLayoutVars>
      </dgm:prSet>
      <dgm:spPr/>
    </dgm:pt>
    <dgm:pt modelId="{1DCE2F66-D1A4-41DA-9BEE-BBE31DFF5251}" type="pres">
      <dgm:prSet presAssocID="{B57541A1-CC64-4398-8742-A92CF83D74BE}" presName="circ1" presStyleLbl="vennNode1" presStyleIdx="0" presStyleCnt="3" custScaleX="107251" custScaleY="107251" custLinFactNeighborY="8711"/>
      <dgm:spPr/>
      <dgm:t>
        <a:bodyPr/>
        <a:lstStyle/>
        <a:p>
          <a:endParaRPr lang="en-US"/>
        </a:p>
      </dgm:t>
    </dgm:pt>
    <dgm:pt modelId="{E835EE26-F94D-4B7B-B935-EE52E8B36417}" type="pres">
      <dgm:prSet presAssocID="{B57541A1-CC64-4398-8742-A92CF83D74BE}" presName="circ1Tx" presStyleLbl="revTx" presStyleIdx="0" presStyleCnt="0">
        <dgm:presLayoutVars>
          <dgm:chMax val="0"/>
          <dgm:chPref val="0"/>
          <dgm:bulletEnabled val="1"/>
        </dgm:presLayoutVars>
      </dgm:prSet>
      <dgm:spPr/>
      <dgm:t>
        <a:bodyPr/>
        <a:lstStyle/>
        <a:p>
          <a:endParaRPr lang="en-US"/>
        </a:p>
      </dgm:t>
    </dgm:pt>
    <dgm:pt modelId="{075F48F1-8DD6-409E-8120-92FE9E050A9B}" type="pres">
      <dgm:prSet presAssocID="{4A5BD681-22D1-4D5D-AEFE-953F44094EE5}" presName="circ2" presStyleLbl="vennNode1" presStyleIdx="1" presStyleCnt="3" custScaleX="107251" custScaleY="107251" custLinFactNeighborX="2038" custLinFactNeighborY="-3487"/>
      <dgm:spPr/>
      <dgm:t>
        <a:bodyPr/>
        <a:lstStyle/>
        <a:p>
          <a:endParaRPr lang="en-US"/>
        </a:p>
      </dgm:t>
    </dgm:pt>
    <dgm:pt modelId="{BA19D73D-C5A5-425F-A670-0FBC571A1E18}" type="pres">
      <dgm:prSet presAssocID="{4A5BD681-22D1-4D5D-AEFE-953F44094EE5}" presName="circ2Tx" presStyleLbl="revTx" presStyleIdx="0" presStyleCnt="0">
        <dgm:presLayoutVars>
          <dgm:chMax val="0"/>
          <dgm:chPref val="0"/>
          <dgm:bulletEnabled val="1"/>
        </dgm:presLayoutVars>
      </dgm:prSet>
      <dgm:spPr/>
      <dgm:t>
        <a:bodyPr/>
        <a:lstStyle/>
        <a:p>
          <a:endParaRPr lang="en-US"/>
        </a:p>
      </dgm:t>
    </dgm:pt>
    <dgm:pt modelId="{C1E1A09B-80D0-4C4C-88EC-246CE47B6E87}" type="pres">
      <dgm:prSet presAssocID="{4E2872DC-1B15-4114-B40A-34872632B5FE}" presName="circ3" presStyleLbl="vennNode1" presStyleIdx="2" presStyleCnt="3" custScaleX="107251" custScaleY="107251" custLinFactNeighborX="3635" custLinFactNeighborY="-3487"/>
      <dgm:spPr/>
      <dgm:t>
        <a:bodyPr/>
        <a:lstStyle/>
        <a:p>
          <a:endParaRPr lang="en-US"/>
        </a:p>
      </dgm:t>
    </dgm:pt>
    <dgm:pt modelId="{95B050B8-A8A3-4A0F-B5FE-627F2ADCE7D9}" type="pres">
      <dgm:prSet presAssocID="{4E2872DC-1B15-4114-B40A-34872632B5FE}" presName="circ3Tx" presStyleLbl="revTx" presStyleIdx="0" presStyleCnt="0">
        <dgm:presLayoutVars>
          <dgm:chMax val="0"/>
          <dgm:chPref val="0"/>
          <dgm:bulletEnabled val="1"/>
        </dgm:presLayoutVars>
      </dgm:prSet>
      <dgm:spPr/>
      <dgm:t>
        <a:bodyPr/>
        <a:lstStyle/>
        <a:p>
          <a:endParaRPr lang="en-US"/>
        </a:p>
      </dgm:t>
    </dgm:pt>
  </dgm:ptLst>
  <dgm:cxnLst>
    <dgm:cxn modelId="{5F5D0341-DA7B-4DF1-8758-7134495F3D71}" type="presOf" srcId="{4E2872DC-1B15-4114-B40A-34872632B5FE}" destId="{95B050B8-A8A3-4A0F-B5FE-627F2ADCE7D9}" srcOrd="1" destOrd="0" presId="urn:microsoft.com/office/officeart/2005/8/layout/venn1"/>
    <dgm:cxn modelId="{4FBF8535-35C6-4490-9C32-F884315610A6}" srcId="{FDBD8CFA-969E-4CA1-933B-A5A07ED06D72}" destId="{B57541A1-CC64-4398-8742-A92CF83D74BE}" srcOrd="0" destOrd="0" parTransId="{C4D2F9BE-160D-44BB-8996-91F3D641BE96}" sibTransId="{2D18C573-DDC5-42DB-AE4F-7882B8E989F7}"/>
    <dgm:cxn modelId="{8B2517DE-9818-48FA-A382-7296BD159FB6}" type="presOf" srcId="{4A5BD681-22D1-4D5D-AEFE-953F44094EE5}" destId="{075F48F1-8DD6-409E-8120-92FE9E050A9B}" srcOrd="0" destOrd="0" presId="urn:microsoft.com/office/officeart/2005/8/layout/venn1"/>
    <dgm:cxn modelId="{D54BC955-3AB1-4FAD-8CC2-798E80244C48}" type="presOf" srcId="{FDBD8CFA-969E-4CA1-933B-A5A07ED06D72}" destId="{937011C6-150C-43FB-B267-3157BB2626F7}" srcOrd="0" destOrd="0" presId="urn:microsoft.com/office/officeart/2005/8/layout/venn1"/>
    <dgm:cxn modelId="{62ECF265-E600-4653-A69C-2B119C21D30D}" srcId="{FDBD8CFA-969E-4CA1-933B-A5A07ED06D72}" destId="{4A5BD681-22D1-4D5D-AEFE-953F44094EE5}" srcOrd="1" destOrd="0" parTransId="{096766F3-D566-48EB-85F0-F4236E535CD8}" sibTransId="{24A3C4B1-2D54-4D1A-B1DE-A912023EEB2B}"/>
    <dgm:cxn modelId="{F7D294B9-7123-42D0-AB41-C5D20D6BC806}" srcId="{FDBD8CFA-969E-4CA1-933B-A5A07ED06D72}" destId="{4E2872DC-1B15-4114-B40A-34872632B5FE}" srcOrd="2" destOrd="0" parTransId="{723949B7-069A-4C01-B2BE-46A54166D163}" sibTransId="{F05DFCDC-3ECC-4BCD-AF62-BD5B15725398}"/>
    <dgm:cxn modelId="{2F33DFEC-C112-48FE-9E3A-0FFC9E7634D3}" type="presOf" srcId="{4A5BD681-22D1-4D5D-AEFE-953F44094EE5}" destId="{BA19D73D-C5A5-425F-A670-0FBC571A1E18}" srcOrd="1" destOrd="0" presId="urn:microsoft.com/office/officeart/2005/8/layout/venn1"/>
    <dgm:cxn modelId="{FD11FBA5-FA24-4101-AF90-76FD5B97AFCA}" type="presOf" srcId="{B57541A1-CC64-4398-8742-A92CF83D74BE}" destId="{1DCE2F66-D1A4-41DA-9BEE-BBE31DFF5251}" srcOrd="0" destOrd="0" presId="urn:microsoft.com/office/officeart/2005/8/layout/venn1"/>
    <dgm:cxn modelId="{3719F57C-1594-4CC5-B450-69AC110E0E55}" type="presOf" srcId="{B57541A1-CC64-4398-8742-A92CF83D74BE}" destId="{E835EE26-F94D-4B7B-B935-EE52E8B36417}" srcOrd="1" destOrd="0" presId="urn:microsoft.com/office/officeart/2005/8/layout/venn1"/>
    <dgm:cxn modelId="{12A24072-5E4F-4212-AB27-9FC54522DDA6}" type="presOf" srcId="{4E2872DC-1B15-4114-B40A-34872632B5FE}" destId="{C1E1A09B-80D0-4C4C-88EC-246CE47B6E87}" srcOrd="0" destOrd="0" presId="urn:microsoft.com/office/officeart/2005/8/layout/venn1"/>
    <dgm:cxn modelId="{AD725B66-3EDA-42E3-8EC3-6A347F83DC78}" type="presParOf" srcId="{937011C6-150C-43FB-B267-3157BB2626F7}" destId="{1DCE2F66-D1A4-41DA-9BEE-BBE31DFF5251}" srcOrd="0" destOrd="0" presId="urn:microsoft.com/office/officeart/2005/8/layout/venn1"/>
    <dgm:cxn modelId="{6A70CE24-7051-4FD2-9859-5B0B1C2C1FCB}" type="presParOf" srcId="{937011C6-150C-43FB-B267-3157BB2626F7}" destId="{E835EE26-F94D-4B7B-B935-EE52E8B36417}" srcOrd="1" destOrd="0" presId="urn:microsoft.com/office/officeart/2005/8/layout/venn1"/>
    <dgm:cxn modelId="{2EEB5920-C65A-4BF5-905A-BD58B88F08B1}" type="presParOf" srcId="{937011C6-150C-43FB-B267-3157BB2626F7}" destId="{075F48F1-8DD6-409E-8120-92FE9E050A9B}" srcOrd="2" destOrd="0" presId="urn:microsoft.com/office/officeart/2005/8/layout/venn1"/>
    <dgm:cxn modelId="{4DB21B1D-7963-4480-ABAF-18F939ECA30E}" type="presParOf" srcId="{937011C6-150C-43FB-B267-3157BB2626F7}" destId="{BA19D73D-C5A5-425F-A670-0FBC571A1E18}" srcOrd="3" destOrd="0" presId="urn:microsoft.com/office/officeart/2005/8/layout/venn1"/>
    <dgm:cxn modelId="{FEF739F1-6F4E-42C4-9496-A00021C251C9}" type="presParOf" srcId="{937011C6-150C-43FB-B267-3157BB2626F7}" destId="{C1E1A09B-80D0-4C4C-88EC-246CE47B6E87}" srcOrd="4" destOrd="0" presId="urn:microsoft.com/office/officeart/2005/8/layout/venn1"/>
    <dgm:cxn modelId="{C1C4C662-4467-4687-A25F-50893FDD1406}" type="presParOf" srcId="{937011C6-150C-43FB-B267-3157BB2626F7}" destId="{95B050B8-A8A3-4A0F-B5FE-627F2ADCE7D9}" srcOrd="5" destOrd="0" presId="urn:microsoft.com/office/officeart/2005/8/layout/venn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1324D7-96A3-45DB-B26D-64670CC3DEC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4C2E0602-9A30-415B-9594-5FAB8B4E7AA8}">
      <dgm:prSet phldrT="[Text]"/>
      <dgm:spPr/>
      <dgm:t>
        <a:bodyPr/>
        <a:lstStyle/>
        <a:p>
          <a:r>
            <a:rPr lang="en-US" b="1" dirty="0"/>
            <a:t>Energy Efficiency and Energy Conversion</a:t>
          </a:r>
        </a:p>
      </dgm:t>
    </dgm:pt>
    <dgm:pt modelId="{629AE22E-4ACE-4319-B19A-EB48358DCA5A}" type="parTrans" cxnId="{A594E5A6-FEA9-418B-BBD6-61000F265585}">
      <dgm:prSet/>
      <dgm:spPr/>
      <dgm:t>
        <a:bodyPr/>
        <a:lstStyle/>
        <a:p>
          <a:endParaRPr lang="en-US"/>
        </a:p>
      </dgm:t>
    </dgm:pt>
    <dgm:pt modelId="{DFA954A6-CA40-4954-AF48-2BA67191299C}" type="sibTrans" cxnId="{A594E5A6-FEA9-418B-BBD6-61000F265585}">
      <dgm:prSet/>
      <dgm:spPr/>
      <dgm:t>
        <a:bodyPr/>
        <a:lstStyle/>
        <a:p>
          <a:endParaRPr lang="en-US"/>
        </a:p>
      </dgm:t>
    </dgm:pt>
    <dgm:pt modelId="{9BDCC145-69C7-4332-959C-05068ADBEC5F}">
      <dgm:prSet phldrT="[Text]"/>
      <dgm:spPr>
        <a:solidFill>
          <a:schemeClr val="accent1">
            <a:lumMod val="75000"/>
          </a:schemeClr>
        </a:solidFill>
      </dgm:spPr>
      <dgm:t>
        <a:bodyPr/>
        <a:lstStyle/>
        <a:p>
          <a:r>
            <a:rPr lang="en-US" b="1" dirty="0"/>
            <a:t>Advanced Materials</a:t>
          </a:r>
        </a:p>
      </dgm:t>
    </dgm:pt>
    <dgm:pt modelId="{494C587A-57DE-4566-BA96-90655FE22940}" type="parTrans" cxnId="{7F39F0A9-34B9-44A0-8AB7-173AF07BD8E4}">
      <dgm:prSet/>
      <dgm:spPr/>
      <dgm:t>
        <a:bodyPr/>
        <a:lstStyle/>
        <a:p>
          <a:endParaRPr lang="en-US"/>
        </a:p>
      </dgm:t>
    </dgm:pt>
    <dgm:pt modelId="{92C607AC-7209-4361-AF27-0E22A7B8689F}" type="sibTrans" cxnId="{7F39F0A9-34B9-44A0-8AB7-173AF07BD8E4}">
      <dgm:prSet/>
      <dgm:spPr/>
      <dgm:t>
        <a:bodyPr/>
        <a:lstStyle/>
        <a:p>
          <a:endParaRPr lang="en-US"/>
        </a:p>
      </dgm:t>
    </dgm:pt>
    <dgm:pt modelId="{0A8D2543-ADA1-4BC8-A21B-F7B8DB4014BF}">
      <dgm:prSet phldrT="[Text]"/>
      <dgm:spPr>
        <a:solidFill>
          <a:schemeClr val="bg2">
            <a:lumMod val="40000"/>
            <a:lumOff val="60000"/>
            <a:alpha val="90000"/>
          </a:schemeClr>
        </a:solidFill>
      </dgm:spPr>
      <dgm:t>
        <a:bodyPr/>
        <a:lstStyle/>
        <a:p>
          <a:r>
            <a:rPr lang="en-US" dirty="0"/>
            <a:t>Photovoltaic materials</a:t>
          </a:r>
        </a:p>
      </dgm:t>
    </dgm:pt>
    <dgm:pt modelId="{D37A4E6A-6F40-40AF-BFDB-FD6FE0D1B7A3}" type="parTrans" cxnId="{3D72789F-C4B6-493A-AB38-257768CED45D}">
      <dgm:prSet/>
      <dgm:spPr/>
      <dgm:t>
        <a:bodyPr/>
        <a:lstStyle/>
        <a:p>
          <a:endParaRPr lang="en-US"/>
        </a:p>
      </dgm:t>
    </dgm:pt>
    <dgm:pt modelId="{CE00D046-FA3A-45B7-BAC3-AAF7A9EA0431}" type="sibTrans" cxnId="{3D72789F-C4B6-493A-AB38-257768CED45D}">
      <dgm:prSet/>
      <dgm:spPr/>
      <dgm:t>
        <a:bodyPr/>
        <a:lstStyle/>
        <a:p>
          <a:endParaRPr lang="en-US"/>
        </a:p>
      </dgm:t>
    </dgm:pt>
    <dgm:pt modelId="{E886D455-5134-43AB-B200-45610F5D084A}">
      <dgm:prSet phldrT="[Text]"/>
      <dgm:spPr/>
      <dgm:t>
        <a:bodyPr/>
        <a:lstStyle/>
        <a:p>
          <a:r>
            <a:rPr lang="en-US" b="1" dirty="0"/>
            <a:t>Water and Environment</a:t>
          </a:r>
        </a:p>
      </dgm:t>
    </dgm:pt>
    <dgm:pt modelId="{12CB197E-3241-4528-8F54-FD57ED5EF00B}" type="parTrans" cxnId="{4BDF43F3-2510-46BB-BA32-029046429567}">
      <dgm:prSet/>
      <dgm:spPr/>
      <dgm:t>
        <a:bodyPr/>
        <a:lstStyle/>
        <a:p>
          <a:endParaRPr lang="en-US"/>
        </a:p>
      </dgm:t>
    </dgm:pt>
    <dgm:pt modelId="{6F6C2214-00DB-4790-A1BA-ED214C181021}" type="sibTrans" cxnId="{4BDF43F3-2510-46BB-BA32-029046429567}">
      <dgm:prSet/>
      <dgm:spPr/>
      <dgm:t>
        <a:bodyPr/>
        <a:lstStyle/>
        <a:p>
          <a:endParaRPr lang="en-US"/>
        </a:p>
      </dgm:t>
    </dgm:pt>
    <dgm:pt modelId="{0BC54DB3-4C0E-4527-9E87-9B98BDA8627C}">
      <dgm:prSet phldrT="[Text]"/>
      <dgm:spPr>
        <a:solidFill>
          <a:schemeClr val="bg2">
            <a:lumMod val="40000"/>
            <a:lumOff val="60000"/>
            <a:alpha val="90000"/>
          </a:schemeClr>
        </a:solidFill>
      </dgm:spPr>
      <dgm:t>
        <a:bodyPr/>
        <a:lstStyle/>
        <a:p>
          <a:r>
            <a:rPr lang="en-US" dirty="0"/>
            <a:t>Desalination devices</a:t>
          </a:r>
        </a:p>
      </dgm:t>
    </dgm:pt>
    <dgm:pt modelId="{5A07B107-C2EE-49CE-882D-C6A5695A48E5}" type="parTrans" cxnId="{2578F16F-7791-48EA-9224-F288C9B792F7}">
      <dgm:prSet/>
      <dgm:spPr/>
      <dgm:t>
        <a:bodyPr/>
        <a:lstStyle/>
        <a:p>
          <a:endParaRPr lang="en-US"/>
        </a:p>
      </dgm:t>
    </dgm:pt>
    <dgm:pt modelId="{13FED815-DB7E-4F29-BF0E-5A2C23A750CA}" type="sibTrans" cxnId="{2578F16F-7791-48EA-9224-F288C9B792F7}">
      <dgm:prSet/>
      <dgm:spPr/>
      <dgm:t>
        <a:bodyPr/>
        <a:lstStyle/>
        <a:p>
          <a:endParaRPr lang="en-US"/>
        </a:p>
      </dgm:t>
    </dgm:pt>
    <dgm:pt modelId="{11AE2370-87EF-43F8-8E0B-F58D4E401763}">
      <dgm:prSet phldrT="[Text]"/>
      <dgm:spPr>
        <a:solidFill>
          <a:schemeClr val="bg2">
            <a:lumMod val="40000"/>
            <a:lumOff val="60000"/>
            <a:alpha val="90000"/>
          </a:schemeClr>
        </a:solidFill>
      </dgm:spPr>
      <dgm:t>
        <a:bodyPr/>
        <a:lstStyle/>
        <a:p>
          <a:r>
            <a:rPr lang="en-US" dirty="0" smtClean="0"/>
            <a:t>Photovoltaic </a:t>
          </a:r>
          <a:r>
            <a:rPr lang="en-US" dirty="0"/>
            <a:t>devices</a:t>
          </a:r>
        </a:p>
      </dgm:t>
    </dgm:pt>
    <dgm:pt modelId="{F88F4118-770E-4ED3-B8E9-AD97EF883212}" type="parTrans" cxnId="{D019E725-E989-4D05-BB6B-F794D1B52EFA}">
      <dgm:prSet/>
      <dgm:spPr/>
      <dgm:t>
        <a:bodyPr/>
        <a:lstStyle/>
        <a:p>
          <a:endParaRPr lang="en-US"/>
        </a:p>
      </dgm:t>
    </dgm:pt>
    <dgm:pt modelId="{59A8098F-70F3-4DE2-B048-2D48D54C9AAD}" type="sibTrans" cxnId="{D019E725-E989-4D05-BB6B-F794D1B52EFA}">
      <dgm:prSet/>
      <dgm:spPr/>
      <dgm:t>
        <a:bodyPr/>
        <a:lstStyle/>
        <a:p>
          <a:endParaRPr lang="en-US"/>
        </a:p>
      </dgm:t>
    </dgm:pt>
    <dgm:pt modelId="{71AFF790-90CF-4153-8234-354C49F9F0B2}">
      <dgm:prSet/>
      <dgm:spPr>
        <a:solidFill>
          <a:schemeClr val="bg2">
            <a:lumMod val="40000"/>
            <a:lumOff val="60000"/>
            <a:alpha val="90000"/>
          </a:schemeClr>
        </a:solidFill>
      </dgm:spPr>
      <dgm:t>
        <a:bodyPr/>
        <a:lstStyle/>
        <a:p>
          <a:r>
            <a:rPr lang="en-US" dirty="0"/>
            <a:t>Waste-to-energy</a:t>
          </a:r>
        </a:p>
      </dgm:t>
    </dgm:pt>
    <dgm:pt modelId="{BF96417F-2FD3-430C-8DB5-2D107BE957A9}" type="parTrans" cxnId="{C55FCDF8-3A86-4B76-A3FA-EA6BFC669C25}">
      <dgm:prSet/>
      <dgm:spPr/>
      <dgm:t>
        <a:bodyPr/>
        <a:lstStyle/>
        <a:p>
          <a:endParaRPr lang="en-US"/>
        </a:p>
      </dgm:t>
    </dgm:pt>
    <dgm:pt modelId="{51AC8C49-DC0D-4FE9-8C4F-32EA2F000595}" type="sibTrans" cxnId="{C55FCDF8-3A86-4B76-A3FA-EA6BFC669C25}">
      <dgm:prSet/>
      <dgm:spPr/>
      <dgm:t>
        <a:bodyPr/>
        <a:lstStyle/>
        <a:p>
          <a:endParaRPr lang="en-US"/>
        </a:p>
      </dgm:t>
    </dgm:pt>
    <dgm:pt modelId="{4CB5633C-309E-4A53-96DB-F89CEF67A54B}">
      <dgm:prSet/>
      <dgm:spPr>
        <a:solidFill>
          <a:schemeClr val="bg2">
            <a:lumMod val="40000"/>
            <a:lumOff val="60000"/>
            <a:alpha val="90000"/>
          </a:schemeClr>
        </a:solidFill>
      </dgm:spPr>
      <dgm:t>
        <a:bodyPr/>
        <a:lstStyle/>
        <a:p>
          <a:r>
            <a:rPr lang="en-US" dirty="0"/>
            <a:t>Nuclear energy</a:t>
          </a:r>
        </a:p>
      </dgm:t>
    </dgm:pt>
    <dgm:pt modelId="{8FE7616E-977F-42DF-9CEB-0A8C7F68CFD3}" type="parTrans" cxnId="{A9227D96-6C9E-4BF6-95A0-FB7868505428}">
      <dgm:prSet/>
      <dgm:spPr/>
      <dgm:t>
        <a:bodyPr/>
        <a:lstStyle/>
        <a:p>
          <a:endParaRPr lang="en-US"/>
        </a:p>
      </dgm:t>
    </dgm:pt>
    <dgm:pt modelId="{BBE09AB4-D7D7-49DB-ACF6-FDAD57998D99}" type="sibTrans" cxnId="{A9227D96-6C9E-4BF6-95A0-FB7868505428}">
      <dgm:prSet/>
      <dgm:spPr/>
      <dgm:t>
        <a:bodyPr/>
        <a:lstStyle/>
        <a:p>
          <a:endParaRPr lang="en-US"/>
        </a:p>
      </dgm:t>
    </dgm:pt>
    <dgm:pt modelId="{A2373131-5085-4FA2-932E-1B65F5F54B88}">
      <dgm:prSet/>
      <dgm:spPr>
        <a:solidFill>
          <a:schemeClr val="bg2">
            <a:lumMod val="40000"/>
            <a:lumOff val="60000"/>
            <a:alpha val="90000"/>
          </a:schemeClr>
        </a:solidFill>
      </dgm:spPr>
      <dgm:t>
        <a:bodyPr/>
        <a:lstStyle/>
        <a:p>
          <a:r>
            <a:rPr lang="en-US" dirty="0"/>
            <a:t>Marine energy</a:t>
          </a:r>
        </a:p>
      </dgm:t>
    </dgm:pt>
    <dgm:pt modelId="{627D3C49-AA16-4C74-8320-A5198726923A}" type="parTrans" cxnId="{9ABAF302-C142-441D-9541-A8A42DD9839A}">
      <dgm:prSet/>
      <dgm:spPr/>
      <dgm:t>
        <a:bodyPr/>
        <a:lstStyle/>
        <a:p>
          <a:endParaRPr lang="en-US"/>
        </a:p>
      </dgm:t>
    </dgm:pt>
    <dgm:pt modelId="{7CE7D2B8-C05A-4C39-8327-DC1566D287A7}" type="sibTrans" cxnId="{9ABAF302-C142-441D-9541-A8A42DD9839A}">
      <dgm:prSet/>
      <dgm:spPr/>
      <dgm:t>
        <a:bodyPr/>
        <a:lstStyle/>
        <a:p>
          <a:endParaRPr lang="en-US"/>
        </a:p>
      </dgm:t>
    </dgm:pt>
    <dgm:pt modelId="{8A0C3BA7-A95C-46B3-982A-1F776A53B71A}">
      <dgm:prSet/>
      <dgm:spPr>
        <a:solidFill>
          <a:schemeClr val="bg2">
            <a:lumMod val="40000"/>
            <a:lumOff val="60000"/>
            <a:alpha val="90000"/>
          </a:schemeClr>
        </a:solidFill>
      </dgm:spPr>
      <dgm:t>
        <a:bodyPr/>
        <a:lstStyle/>
        <a:p>
          <a:r>
            <a:rPr lang="en-US" dirty="0"/>
            <a:t>Fuel cells</a:t>
          </a:r>
        </a:p>
      </dgm:t>
    </dgm:pt>
    <dgm:pt modelId="{E65D012E-3497-45F7-8DF9-5B31D9C21AEE}" type="parTrans" cxnId="{FC1DDF43-F58E-4518-9062-9A8E0E5B3A65}">
      <dgm:prSet/>
      <dgm:spPr/>
      <dgm:t>
        <a:bodyPr/>
        <a:lstStyle/>
        <a:p>
          <a:endParaRPr lang="en-US"/>
        </a:p>
      </dgm:t>
    </dgm:pt>
    <dgm:pt modelId="{205E7C86-B1E6-4F51-8396-CA8EAC02E57C}" type="sibTrans" cxnId="{FC1DDF43-F58E-4518-9062-9A8E0E5B3A65}">
      <dgm:prSet/>
      <dgm:spPr/>
      <dgm:t>
        <a:bodyPr/>
        <a:lstStyle/>
        <a:p>
          <a:endParaRPr lang="en-US"/>
        </a:p>
      </dgm:t>
    </dgm:pt>
    <dgm:pt modelId="{48C77709-083C-4068-89A8-AEC3BC822C5C}">
      <dgm:prSet/>
      <dgm:spPr>
        <a:solidFill>
          <a:schemeClr val="bg2">
            <a:lumMod val="40000"/>
            <a:lumOff val="60000"/>
            <a:alpha val="90000"/>
          </a:schemeClr>
        </a:solidFill>
      </dgm:spPr>
      <dgm:t>
        <a:bodyPr/>
        <a:lstStyle/>
        <a:p>
          <a:r>
            <a:rPr lang="en-US" dirty="0"/>
            <a:t>Batteries</a:t>
          </a:r>
        </a:p>
      </dgm:t>
    </dgm:pt>
    <dgm:pt modelId="{8ACDD821-2EDE-4CAC-B1E1-CC8D28F2E961}" type="parTrans" cxnId="{374DDB46-631E-4D3E-8C84-8EB9915BE7A3}">
      <dgm:prSet/>
      <dgm:spPr/>
      <dgm:t>
        <a:bodyPr/>
        <a:lstStyle/>
        <a:p>
          <a:endParaRPr lang="en-US"/>
        </a:p>
      </dgm:t>
    </dgm:pt>
    <dgm:pt modelId="{13D79688-9AC3-4CA6-968E-3DFC277859EF}" type="sibTrans" cxnId="{374DDB46-631E-4D3E-8C84-8EB9915BE7A3}">
      <dgm:prSet/>
      <dgm:spPr/>
      <dgm:t>
        <a:bodyPr/>
        <a:lstStyle/>
        <a:p>
          <a:endParaRPr lang="en-US"/>
        </a:p>
      </dgm:t>
    </dgm:pt>
    <dgm:pt modelId="{602AF660-70B5-486A-8C0E-787A6072FA28}">
      <dgm:prSet/>
      <dgm:spPr>
        <a:solidFill>
          <a:schemeClr val="bg2">
            <a:lumMod val="40000"/>
            <a:lumOff val="60000"/>
            <a:alpha val="90000"/>
          </a:schemeClr>
        </a:solidFill>
      </dgm:spPr>
      <dgm:t>
        <a:bodyPr/>
        <a:lstStyle/>
        <a:p>
          <a:r>
            <a:rPr lang="en-US" dirty="0"/>
            <a:t>Thermoelectric materials</a:t>
          </a:r>
        </a:p>
      </dgm:t>
    </dgm:pt>
    <dgm:pt modelId="{DED99376-D740-40F1-9A68-CBE0DBCBCC6A}" type="parTrans" cxnId="{6465DC1A-55D6-406B-893B-375315B2146A}">
      <dgm:prSet/>
      <dgm:spPr/>
      <dgm:t>
        <a:bodyPr/>
        <a:lstStyle/>
        <a:p>
          <a:endParaRPr lang="en-US"/>
        </a:p>
      </dgm:t>
    </dgm:pt>
    <dgm:pt modelId="{782E47E9-F876-4FE7-A77B-87F408B00923}" type="sibTrans" cxnId="{6465DC1A-55D6-406B-893B-375315B2146A}">
      <dgm:prSet/>
      <dgm:spPr/>
      <dgm:t>
        <a:bodyPr/>
        <a:lstStyle/>
        <a:p>
          <a:endParaRPr lang="en-US"/>
        </a:p>
      </dgm:t>
    </dgm:pt>
    <dgm:pt modelId="{0A9135D4-7CDC-4E87-ABBD-3715D2B42331}">
      <dgm:prSet/>
      <dgm:spPr>
        <a:solidFill>
          <a:schemeClr val="bg2">
            <a:lumMod val="40000"/>
            <a:lumOff val="60000"/>
            <a:alpha val="90000"/>
          </a:schemeClr>
        </a:solidFill>
      </dgm:spPr>
      <dgm:t>
        <a:bodyPr/>
        <a:lstStyle/>
        <a:p>
          <a:r>
            <a:rPr lang="en-US" dirty="0"/>
            <a:t>Biomaterials</a:t>
          </a:r>
        </a:p>
      </dgm:t>
    </dgm:pt>
    <dgm:pt modelId="{053DD636-7FB0-4CAF-9109-B7906E2C1B8B}" type="parTrans" cxnId="{AA7AC8CC-BA81-46E0-B82C-CC3AD0C4C82A}">
      <dgm:prSet/>
      <dgm:spPr/>
      <dgm:t>
        <a:bodyPr/>
        <a:lstStyle/>
        <a:p>
          <a:endParaRPr lang="en-US"/>
        </a:p>
      </dgm:t>
    </dgm:pt>
    <dgm:pt modelId="{16614A62-B7B4-4824-B8E8-7F7F17EAE0CF}" type="sibTrans" cxnId="{AA7AC8CC-BA81-46E0-B82C-CC3AD0C4C82A}">
      <dgm:prSet/>
      <dgm:spPr/>
      <dgm:t>
        <a:bodyPr/>
        <a:lstStyle/>
        <a:p>
          <a:endParaRPr lang="en-US"/>
        </a:p>
      </dgm:t>
    </dgm:pt>
    <dgm:pt modelId="{1E3A4D60-1C7B-47AA-AF18-471B9625FFEB}">
      <dgm:prSet/>
      <dgm:spPr>
        <a:solidFill>
          <a:schemeClr val="bg2">
            <a:lumMod val="40000"/>
            <a:lumOff val="60000"/>
            <a:alpha val="90000"/>
          </a:schemeClr>
        </a:solidFill>
      </dgm:spPr>
      <dgm:t>
        <a:bodyPr/>
        <a:lstStyle/>
        <a:p>
          <a:r>
            <a:rPr lang="en-US" dirty="0"/>
            <a:t>Nanostructured materials</a:t>
          </a:r>
        </a:p>
      </dgm:t>
    </dgm:pt>
    <dgm:pt modelId="{A818F26D-D223-4050-9158-9780F43DF9AD}" type="parTrans" cxnId="{55B64E42-C304-4FB2-A2A1-8923946ED3A1}">
      <dgm:prSet/>
      <dgm:spPr/>
      <dgm:t>
        <a:bodyPr/>
        <a:lstStyle/>
        <a:p>
          <a:endParaRPr lang="en-US"/>
        </a:p>
      </dgm:t>
    </dgm:pt>
    <dgm:pt modelId="{47E9375E-D660-4748-B4A7-D5FE88FFA07A}" type="sibTrans" cxnId="{55B64E42-C304-4FB2-A2A1-8923946ED3A1}">
      <dgm:prSet/>
      <dgm:spPr/>
      <dgm:t>
        <a:bodyPr/>
        <a:lstStyle/>
        <a:p>
          <a:endParaRPr lang="en-US"/>
        </a:p>
      </dgm:t>
    </dgm:pt>
    <dgm:pt modelId="{EF1E00B8-08C2-489A-A411-240EC3EDE25F}">
      <dgm:prSet/>
      <dgm:spPr>
        <a:solidFill>
          <a:schemeClr val="bg2">
            <a:lumMod val="40000"/>
            <a:lumOff val="60000"/>
            <a:alpha val="90000"/>
          </a:schemeClr>
        </a:solidFill>
      </dgm:spPr>
      <dgm:t>
        <a:bodyPr/>
        <a:lstStyle/>
        <a:p>
          <a:r>
            <a:rPr lang="en-US" dirty="0"/>
            <a:t>Lightweight alloys</a:t>
          </a:r>
        </a:p>
      </dgm:t>
    </dgm:pt>
    <dgm:pt modelId="{A491FA4E-899A-4D1B-A9D0-876F45D840F7}" type="parTrans" cxnId="{DE643384-834C-4116-9FC5-D0F89626A03B}">
      <dgm:prSet/>
      <dgm:spPr/>
      <dgm:t>
        <a:bodyPr/>
        <a:lstStyle/>
        <a:p>
          <a:endParaRPr lang="en-US"/>
        </a:p>
      </dgm:t>
    </dgm:pt>
    <dgm:pt modelId="{E1A50335-6F82-4F61-8340-97329038F22B}" type="sibTrans" cxnId="{DE643384-834C-4116-9FC5-D0F89626A03B}">
      <dgm:prSet/>
      <dgm:spPr/>
      <dgm:t>
        <a:bodyPr/>
        <a:lstStyle/>
        <a:p>
          <a:endParaRPr lang="en-US"/>
        </a:p>
      </dgm:t>
    </dgm:pt>
    <dgm:pt modelId="{FCE94BAA-178F-476A-A43A-D71F25A49A6A}">
      <dgm:prSet/>
      <dgm:spPr>
        <a:solidFill>
          <a:schemeClr val="bg2">
            <a:lumMod val="40000"/>
            <a:lumOff val="60000"/>
            <a:alpha val="90000"/>
          </a:schemeClr>
        </a:solidFill>
      </dgm:spPr>
      <dgm:t>
        <a:bodyPr/>
        <a:lstStyle/>
        <a:p>
          <a:r>
            <a:rPr lang="en-US" dirty="0"/>
            <a:t>Materials processing and fabrication, including micro- and nano- fabrication</a:t>
          </a:r>
        </a:p>
      </dgm:t>
    </dgm:pt>
    <dgm:pt modelId="{2B4B20C4-D7C5-4E7F-9DC0-BD9696415AED}" type="parTrans" cxnId="{A43348F4-ECB4-4AC0-BB37-08C7E644050C}">
      <dgm:prSet/>
      <dgm:spPr/>
      <dgm:t>
        <a:bodyPr/>
        <a:lstStyle/>
        <a:p>
          <a:endParaRPr lang="en-US"/>
        </a:p>
      </dgm:t>
    </dgm:pt>
    <dgm:pt modelId="{EB7E7902-DF8D-49DE-83DC-F257F824ACBC}" type="sibTrans" cxnId="{A43348F4-ECB4-4AC0-BB37-08C7E644050C}">
      <dgm:prSet/>
      <dgm:spPr/>
      <dgm:t>
        <a:bodyPr/>
        <a:lstStyle/>
        <a:p>
          <a:endParaRPr lang="en-US"/>
        </a:p>
      </dgm:t>
    </dgm:pt>
    <dgm:pt modelId="{05229CB7-8747-43F4-9FAD-A51A6F4747F1}">
      <dgm:prSet/>
      <dgm:spPr>
        <a:solidFill>
          <a:schemeClr val="bg2">
            <a:lumMod val="40000"/>
            <a:lumOff val="60000"/>
            <a:alpha val="90000"/>
          </a:schemeClr>
        </a:solidFill>
      </dgm:spPr>
      <dgm:t>
        <a:bodyPr/>
        <a:lstStyle/>
        <a:p>
          <a:r>
            <a:rPr lang="en-US" dirty="0"/>
            <a:t>Water purification and filtration devices</a:t>
          </a:r>
        </a:p>
      </dgm:t>
    </dgm:pt>
    <dgm:pt modelId="{15E34D27-6A9A-45EA-BC10-B6EB143FC08B}" type="parTrans" cxnId="{13B03FAE-43F6-4384-8E5F-C238D9D0E684}">
      <dgm:prSet/>
      <dgm:spPr/>
      <dgm:t>
        <a:bodyPr/>
        <a:lstStyle/>
        <a:p>
          <a:endParaRPr lang="en-US"/>
        </a:p>
      </dgm:t>
    </dgm:pt>
    <dgm:pt modelId="{6655969E-86BB-40C8-BEAA-5D9CFD6CC6D5}" type="sibTrans" cxnId="{13B03FAE-43F6-4384-8E5F-C238D9D0E684}">
      <dgm:prSet/>
      <dgm:spPr/>
      <dgm:t>
        <a:bodyPr/>
        <a:lstStyle/>
        <a:p>
          <a:endParaRPr lang="en-US"/>
        </a:p>
      </dgm:t>
    </dgm:pt>
    <dgm:pt modelId="{684FF90B-4AE9-4AD9-9F35-473F73824CC2}">
      <dgm:prSet/>
      <dgm:spPr>
        <a:solidFill>
          <a:schemeClr val="bg2">
            <a:lumMod val="40000"/>
            <a:lumOff val="60000"/>
            <a:alpha val="90000"/>
          </a:schemeClr>
        </a:solidFill>
      </dgm:spPr>
      <dgm:t>
        <a:bodyPr/>
        <a:lstStyle/>
        <a:p>
          <a:r>
            <a:rPr lang="en-US" dirty="0"/>
            <a:t>Advanced membranes</a:t>
          </a:r>
        </a:p>
      </dgm:t>
    </dgm:pt>
    <dgm:pt modelId="{AF127CB6-7076-427D-9FB3-E0159811C9F6}" type="parTrans" cxnId="{4C059B57-5C73-466B-A737-8414E4869ABF}">
      <dgm:prSet/>
      <dgm:spPr/>
      <dgm:t>
        <a:bodyPr/>
        <a:lstStyle/>
        <a:p>
          <a:endParaRPr lang="en-US"/>
        </a:p>
      </dgm:t>
    </dgm:pt>
    <dgm:pt modelId="{7D7DF1F2-771A-4651-B938-FBE126965E36}" type="sibTrans" cxnId="{4C059B57-5C73-466B-A737-8414E4869ABF}">
      <dgm:prSet/>
      <dgm:spPr/>
      <dgm:t>
        <a:bodyPr/>
        <a:lstStyle/>
        <a:p>
          <a:endParaRPr lang="en-US"/>
        </a:p>
      </dgm:t>
    </dgm:pt>
    <dgm:pt modelId="{1CCD0CE5-DA84-4D2B-8829-FB0C5A898CAC}">
      <dgm:prSet/>
      <dgm:spPr>
        <a:solidFill>
          <a:schemeClr val="bg2">
            <a:lumMod val="40000"/>
            <a:lumOff val="60000"/>
            <a:alpha val="90000"/>
          </a:schemeClr>
        </a:solidFill>
      </dgm:spPr>
      <dgm:t>
        <a:bodyPr/>
        <a:lstStyle/>
        <a:p>
          <a:r>
            <a:rPr lang="en-US" dirty="0"/>
            <a:t>Advanced metering for efficient water use</a:t>
          </a:r>
        </a:p>
      </dgm:t>
    </dgm:pt>
    <dgm:pt modelId="{E78F69D4-2096-4724-8725-46190CF76AA9}" type="parTrans" cxnId="{CC992532-F37E-467E-9806-0D92640FBA0E}">
      <dgm:prSet/>
      <dgm:spPr/>
      <dgm:t>
        <a:bodyPr/>
        <a:lstStyle/>
        <a:p>
          <a:endParaRPr lang="en-US"/>
        </a:p>
      </dgm:t>
    </dgm:pt>
    <dgm:pt modelId="{C5DA2F29-21CE-40FF-9002-AA0525673B49}" type="sibTrans" cxnId="{CC992532-F37E-467E-9806-0D92640FBA0E}">
      <dgm:prSet/>
      <dgm:spPr/>
      <dgm:t>
        <a:bodyPr/>
        <a:lstStyle/>
        <a:p>
          <a:endParaRPr lang="en-US"/>
        </a:p>
      </dgm:t>
    </dgm:pt>
    <dgm:pt modelId="{AA40BCD8-711B-401A-925C-3F2111DD2BD8}">
      <dgm:prSet/>
      <dgm:spPr>
        <a:solidFill>
          <a:schemeClr val="bg2">
            <a:lumMod val="40000"/>
            <a:lumOff val="60000"/>
            <a:alpha val="90000"/>
          </a:schemeClr>
        </a:solidFill>
      </dgm:spPr>
      <dgm:t>
        <a:bodyPr/>
        <a:lstStyle/>
        <a:p>
          <a:r>
            <a:rPr lang="en-US" dirty="0"/>
            <a:t>Air quality monitoring and control</a:t>
          </a:r>
        </a:p>
      </dgm:t>
    </dgm:pt>
    <dgm:pt modelId="{81EE28C9-66E8-4CF2-A137-C326745B0C3C}" type="parTrans" cxnId="{13EFED80-58D4-4222-8F34-7C0D943741A8}">
      <dgm:prSet/>
      <dgm:spPr/>
      <dgm:t>
        <a:bodyPr/>
        <a:lstStyle/>
        <a:p>
          <a:endParaRPr lang="en-US"/>
        </a:p>
      </dgm:t>
    </dgm:pt>
    <dgm:pt modelId="{161D6C62-A143-48E1-8F10-0CC1E9A8F13E}" type="sibTrans" cxnId="{13EFED80-58D4-4222-8F34-7C0D943741A8}">
      <dgm:prSet/>
      <dgm:spPr/>
      <dgm:t>
        <a:bodyPr/>
        <a:lstStyle/>
        <a:p>
          <a:endParaRPr lang="en-US"/>
        </a:p>
      </dgm:t>
    </dgm:pt>
    <dgm:pt modelId="{48F40F9B-0C66-4E1B-BB05-DF53E8529C09}">
      <dgm:prSet/>
      <dgm:spPr>
        <a:solidFill>
          <a:schemeClr val="bg2">
            <a:lumMod val="40000"/>
            <a:lumOff val="60000"/>
            <a:alpha val="90000"/>
          </a:schemeClr>
        </a:solidFill>
      </dgm:spPr>
      <dgm:t>
        <a:bodyPr/>
        <a:lstStyle/>
        <a:p>
          <a:r>
            <a:rPr lang="en-US" dirty="0"/>
            <a:t>Bio and Phytoremediation</a:t>
          </a:r>
        </a:p>
      </dgm:t>
    </dgm:pt>
    <dgm:pt modelId="{DC54390A-68E8-4990-AE65-CE8D9C099AD4}" type="parTrans" cxnId="{EDEE6FB5-010F-4AB0-B74C-2727E030058B}">
      <dgm:prSet/>
      <dgm:spPr/>
      <dgm:t>
        <a:bodyPr/>
        <a:lstStyle/>
        <a:p>
          <a:endParaRPr lang="en-US"/>
        </a:p>
      </dgm:t>
    </dgm:pt>
    <dgm:pt modelId="{E179063B-7CB2-4308-9934-8B17EF3167F4}" type="sibTrans" cxnId="{EDEE6FB5-010F-4AB0-B74C-2727E030058B}">
      <dgm:prSet/>
      <dgm:spPr/>
      <dgm:t>
        <a:bodyPr/>
        <a:lstStyle/>
        <a:p>
          <a:endParaRPr lang="en-US"/>
        </a:p>
      </dgm:t>
    </dgm:pt>
    <dgm:pt modelId="{05FB8CBD-A136-4658-B0DC-1D08A0CC0649}">
      <dgm:prSet/>
      <dgm:spPr>
        <a:solidFill>
          <a:schemeClr val="bg2">
            <a:lumMod val="40000"/>
            <a:lumOff val="60000"/>
            <a:alpha val="90000"/>
          </a:schemeClr>
        </a:solidFill>
      </dgm:spPr>
      <dgm:t>
        <a:bodyPr/>
        <a:lstStyle/>
        <a:p>
          <a:r>
            <a:rPr lang="en-US" dirty="0"/>
            <a:t>Solid-state lighting</a:t>
          </a:r>
        </a:p>
      </dgm:t>
    </dgm:pt>
    <dgm:pt modelId="{7E112E0A-D3AD-49C1-AFEE-D843388713EB}" type="parTrans" cxnId="{FFE596DC-3469-4FEA-86F8-A4EC5E76B155}">
      <dgm:prSet/>
      <dgm:spPr/>
      <dgm:t>
        <a:bodyPr/>
        <a:lstStyle/>
        <a:p>
          <a:endParaRPr lang="en-US"/>
        </a:p>
      </dgm:t>
    </dgm:pt>
    <dgm:pt modelId="{6E90F16D-632E-4B53-80A1-3628454F739E}" type="sibTrans" cxnId="{FFE596DC-3469-4FEA-86F8-A4EC5E76B155}">
      <dgm:prSet/>
      <dgm:spPr/>
      <dgm:t>
        <a:bodyPr/>
        <a:lstStyle/>
        <a:p>
          <a:endParaRPr lang="en-US"/>
        </a:p>
      </dgm:t>
    </dgm:pt>
    <dgm:pt modelId="{C24B1D47-0AC5-4D5D-B0D7-98C2DC1BE325}">
      <dgm:prSet/>
      <dgm:spPr>
        <a:solidFill>
          <a:schemeClr val="bg2">
            <a:lumMod val="40000"/>
            <a:lumOff val="60000"/>
            <a:alpha val="90000"/>
          </a:schemeClr>
        </a:solidFill>
      </dgm:spPr>
      <dgm:t>
        <a:bodyPr/>
        <a:lstStyle/>
        <a:p>
          <a:r>
            <a:rPr lang="en-US" dirty="0"/>
            <a:t>Functionally graded materials</a:t>
          </a:r>
        </a:p>
      </dgm:t>
    </dgm:pt>
    <dgm:pt modelId="{718256CC-99E1-4B7D-AD5C-93DD80F86D9C}" type="sibTrans" cxnId="{95053CDF-E7D6-4608-9666-5996DBB6D5C2}">
      <dgm:prSet/>
      <dgm:spPr/>
      <dgm:t>
        <a:bodyPr/>
        <a:lstStyle/>
        <a:p>
          <a:endParaRPr lang="en-US"/>
        </a:p>
      </dgm:t>
    </dgm:pt>
    <dgm:pt modelId="{23C3A1FE-0A9C-4734-B66F-E1B2C73F74A5}" type="parTrans" cxnId="{95053CDF-E7D6-4608-9666-5996DBB6D5C2}">
      <dgm:prSet/>
      <dgm:spPr/>
      <dgm:t>
        <a:bodyPr/>
        <a:lstStyle/>
        <a:p>
          <a:endParaRPr lang="en-US"/>
        </a:p>
      </dgm:t>
    </dgm:pt>
    <dgm:pt modelId="{D0452221-3297-4170-89D9-267BFFFE8829}">
      <dgm:prSet/>
      <dgm:spPr>
        <a:solidFill>
          <a:schemeClr val="bg2">
            <a:lumMod val="40000"/>
            <a:lumOff val="60000"/>
            <a:alpha val="90000"/>
          </a:schemeClr>
        </a:solidFill>
      </dgm:spPr>
      <dgm:t>
        <a:bodyPr/>
        <a:lstStyle/>
        <a:p>
          <a:r>
            <a:rPr lang="en-US" dirty="0"/>
            <a:t>Building technologies</a:t>
          </a:r>
        </a:p>
      </dgm:t>
    </dgm:pt>
    <dgm:pt modelId="{6C1BBB8C-9C18-4002-94A8-D1C0CB4F84E3}" type="parTrans" cxnId="{07797B07-187A-47BA-9060-D2D8BED25207}">
      <dgm:prSet/>
      <dgm:spPr/>
      <dgm:t>
        <a:bodyPr/>
        <a:lstStyle/>
        <a:p>
          <a:endParaRPr lang="en-US"/>
        </a:p>
      </dgm:t>
    </dgm:pt>
    <dgm:pt modelId="{CDFB9DCE-503B-4ABA-BE52-0BB627A5D48C}" type="sibTrans" cxnId="{07797B07-187A-47BA-9060-D2D8BED25207}">
      <dgm:prSet/>
      <dgm:spPr/>
      <dgm:t>
        <a:bodyPr/>
        <a:lstStyle/>
        <a:p>
          <a:endParaRPr lang="en-US"/>
        </a:p>
      </dgm:t>
    </dgm:pt>
    <dgm:pt modelId="{10E3F2FE-DDFD-4068-84B6-BFC2F47B2724}">
      <dgm:prSet/>
      <dgm:spPr>
        <a:solidFill>
          <a:schemeClr val="bg2">
            <a:lumMod val="40000"/>
            <a:lumOff val="60000"/>
            <a:alpha val="90000"/>
          </a:schemeClr>
        </a:solidFill>
      </dgm:spPr>
      <dgm:t>
        <a:bodyPr/>
        <a:lstStyle/>
        <a:p>
          <a:r>
            <a:rPr lang="en-US" dirty="0"/>
            <a:t>Bioconversion</a:t>
          </a:r>
        </a:p>
      </dgm:t>
    </dgm:pt>
    <dgm:pt modelId="{FDC3FCA6-200C-48CF-A160-1C168F17147F}" type="parTrans" cxnId="{299B3607-F79B-42DC-BB16-9F59E6987F6D}">
      <dgm:prSet/>
      <dgm:spPr/>
      <dgm:t>
        <a:bodyPr/>
        <a:lstStyle/>
        <a:p>
          <a:endParaRPr lang="en-US"/>
        </a:p>
      </dgm:t>
    </dgm:pt>
    <dgm:pt modelId="{346277E4-A143-46D6-BCED-4E4F87FFB07A}" type="sibTrans" cxnId="{299B3607-F79B-42DC-BB16-9F59E6987F6D}">
      <dgm:prSet/>
      <dgm:spPr/>
      <dgm:t>
        <a:bodyPr/>
        <a:lstStyle/>
        <a:p>
          <a:endParaRPr lang="en-US"/>
        </a:p>
      </dgm:t>
    </dgm:pt>
    <dgm:pt modelId="{1C5D5384-4C7A-439C-82D0-DD238719C350}">
      <dgm:prSet/>
      <dgm:spPr>
        <a:solidFill>
          <a:schemeClr val="bg2">
            <a:lumMod val="40000"/>
            <a:lumOff val="60000"/>
            <a:alpha val="90000"/>
          </a:schemeClr>
        </a:solidFill>
      </dgm:spPr>
      <dgm:t>
        <a:bodyPr/>
        <a:lstStyle/>
        <a:p>
          <a:r>
            <a:rPr lang="en-US" dirty="0"/>
            <a:t>Intelligent sensors</a:t>
          </a:r>
        </a:p>
      </dgm:t>
    </dgm:pt>
    <dgm:pt modelId="{1A576173-3466-4EB3-A85C-5BCA4ADB0732}" type="parTrans" cxnId="{FE49C301-EDAE-4DDF-84CA-FED607411BD3}">
      <dgm:prSet/>
      <dgm:spPr/>
      <dgm:t>
        <a:bodyPr/>
        <a:lstStyle/>
        <a:p>
          <a:endParaRPr lang="en-US"/>
        </a:p>
      </dgm:t>
    </dgm:pt>
    <dgm:pt modelId="{7507D11A-4053-4E34-A375-0FC1924C9CBC}" type="sibTrans" cxnId="{FE49C301-EDAE-4DDF-84CA-FED607411BD3}">
      <dgm:prSet/>
      <dgm:spPr/>
      <dgm:t>
        <a:bodyPr/>
        <a:lstStyle/>
        <a:p>
          <a:endParaRPr lang="en-US"/>
        </a:p>
      </dgm:t>
    </dgm:pt>
    <dgm:pt modelId="{341906F8-DD90-4C0F-8131-E6DA2E8450D3}" type="pres">
      <dgm:prSet presAssocID="{651324D7-96A3-45DB-B26D-64670CC3DECF}" presName="Name0" presStyleCnt="0">
        <dgm:presLayoutVars>
          <dgm:dir/>
          <dgm:animLvl val="lvl"/>
          <dgm:resizeHandles val="exact"/>
        </dgm:presLayoutVars>
      </dgm:prSet>
      <dgm:spPr/>
      <dgm:t>
        <a:bodyPr/>
        <a:lstStyle/>
        <a:p>
          <a:endParaRPr lang="en-US"/>
        </a:p>
      </dgm:t>
    </dgm:pt>
    <dgm:pt modelId="{C1C8A459-723A-4F5A-8D75-4375D08BD2DD}" type="pres">
      <dgm:prSet presAssocID="{4C2E0602-9A30-415B-9594-5FAB8B4E7AA8}" presName="composite" presStyleCnt="0"/>
      <dgm:spPr/>
      <dgm:t>
        <a:bodyPr/>
        <a:lstStyle/>
        <a:p>
          <a:endParaRPr lang="en-US"/>
        </a:p>
      </dgm:t>
    </dgm:pt>
    <dgm:pt modelId="{C7965D44-6DAD-43B2-916B-10318DDB91F8}" type="pres">
      <dgm:prSet presAssocID="{4C2E0602-9A30-415B-9594-5FAB8B4E7AA8}" presName="parTx" presStyleLbl="alignNode1" presStyleIdx="0" presStyleCnt="3">
        <dgm:presLayoutVars>
          <dgm:chMax val="0"/>
          <dgm:chPref val="0"/>
          <dgm:bulletEnabled val="1"/>
        </dgm:presLayoutVars>
      </dgm:prSet>
      <dgm:spPr/>
      <dgm:t>
        <a:bodyPr/>
        <a:lstStyle/>
        <a:p>
          <a:endParaRPr lang="en-US"/>
        </a:p>
      </dgm:t>
    </dgm:pt>
    <dgm:pt modelId="{E6E7C8F1-8C0B-4DF3-A16A-EAF9DDA4502F}" type="pres">
      <dgm:prSet presAssocID="{4C2E0602-9A30-415B-9594-5FAB8B4E7AA8}" presName="desTx" presStyleLbl="alignAccFollowNode1" presStyleIdx="0" presStyleCnt="3" custLinFactNeighborX="-103" custLinFactNeighborY="-773">
        <dgm:presLayoutVars>
          <dgm:bulletEnabled val="1"/>
        </dgm:presLayoutVars>
      </dgm:prSet>
      <dgm:spPr/>
      <dgm:t>
        <a:bodyPr/>
        <a:lstStyle/>
        <a:p>
          <a:endParaRPr lang="en-US"/>
        </a:p>
      </dgm:t>
    </dgm:pt>
    <dgm:pt modelId="{4B632DB3-EEA0-42E9-97C3-E892462C2777}" type="pres">
      <dgm:prSet presAssocID="{DFA954A6-CA40-4954-AF48-2BA67191299C}" presName="space" presStyleCnt="0"/>
      <dgm:spPr/>
      <dgm:t>
        <a:bodyPr/>
        <a:lstStyle/>
        <a:p>
          <a:endParaRPr lang="en-US"/>
        </a:p>
      </dgm:t>
    </dgm:pt>
    <dgm:pt modelId="{9E32E463-C4DA-4440-9DD5-0392D4154FC3}" type="pres">
      <dgm:prSet presAssocID="{9BDCC145-69C7-4332-959C-05068ADBEC5F}" presName="composite" presStyleCnt="0"/>
      <dgm:spPr/>
      <dgm:t>
        <a:bodyPr/>
        <a:lstStyle/>
        <a:p>
          <a:endParaRPr lang="en-US"/>
        </a:p>
      </dgm:t>
    </dgm:pt>
    <dgm:pt modelId="{04EEFB1E-D214-4BB3-8FEC-B2F31DD24032}" type="pres">
      <dgm:prSet presAssocID="{9BDCC145-69C7-4332-959C-05068ADBEC5F}" presName="parTx" presStyleLbl="alignNode1" presStyleIdx="1" presStyleCnt="3">
        <dgm:presLayoutVars>
          <dgm:chMax val="0"/>
          <dgm:chPref val="0"/>
          <dgm:bulletEnabled val="1"/>
        </dgm:presLayoutVars>
      </dgm:prSet>
      <dgm:spPr/>
      <dgm:t>
        <a:bodyPr/>
        <a:lstStyle/>
        <a:p>
          <a:endParaRPr lang="en-US"/>
        </a:p>
      </dgm:t>
    </dgm:pt>
    <dgm:pt modelId="{6A5067E9-7DA1-43CC-83D3-21F87487FF3C}" type="pres">
      <dgm:prSet presAssocID="{9BDCC145-69C7-4332-959C-05068ADBEC5F}" presName="desTx" presStyleLbl="alignAccFollowNode1" presStyleIdx="1" presStyleCnt="3" custScaleY="101140">
        <dgm:presLayoutVars>
          <dgm:bulletEnabled val="1"/>
        </dgm:presLayoutVars>
      </dgm:prSet>
      <dgm:spPr/>
      <dgm:t>
        <a:bodyPr/>
        <a:lstStyle/>
        <a:p>
          <a:endParaRPr lang="en-US"/>
        </a:p>
      </dgm:t>
    </dgm:pt>
    <dgm:pt modelId="{A034A7B3-B405-49E6-A4EF-C68E9CFC9CD4}" type="pres">
      <dgm:prSet presAssocID="{92C607AC-7209-4361-AF27-0E22A7B8689F}" presName="space" presStyleCnt="0"/>
      <dgm:spPr/>
      <dgm:t>
        <a:bodyPr/>
        <a:lstStyle/>
        <a:p>
          <a:endParaRPr lang="en-US"/>
        </a:p>
      </dgm:t>
    </dgm:pt>
    <dgm:pt modelId="{178FBD2E-E122-431C-A444-9A3560A53765}" type="pres">
      <dgm:prSet presAssocID="{E886D455-5134-43AB-B200-45610F5D084A}" presName="composite" presStyleCnt="0"/>
      <dgm:spPr/>
      <dgm:t>
        <a:bodyPr/>
        <a:lstStyle/>
        <a:p>
          <a:endParaRPr lang="en-US"/>
        </a:p>
      </dgm:t>
    </dgm:pt>
    <dgm:pt modelId="{BA547098-C123-4740-9610-049C034EBE34}" type="pres">
      <dgm:prSet presAssocID="{E886D455-5134-43AB-B200-45610F5D084A}" presName="parTx" presStyleLbl="alignNode1" presStyleIdx="2" presStyleCnt="3">
        <dgm:presLayoutVars>
          <dgm:chMax val="0"/>
          <dgm:chPref val="0"/>
          <dgm:bulletEnabled val="1"/>
        </dgm:presLayoutVars>
      </dgm:prSet>
      <dgm:spPr/>
      <dgm:t>
        <a:bodyPr/>
        <a:lstStyle/>
        <a:p>
          <a:endParaRPr lang="en-US"/>
        </a:p>
      </dgm:t>
    </dgm:pt>
    <dgm:pt modelId="{83C0E873-BF9A-4A78-AA93-52A6A315CAD2}" type="pres">
      <dgm:prSet presAssocID="{E886D455-5134-43AB-B200-45610F5D084A}" presName="desTx" presStyleLbl="alignAccFollowNode1" presStyleIdx="2" presStyleCnt="3">
        <dgm:presLayoutVars>
          <dgm:bulletEnabled val="1"/>
        </dgm:presLayoutVars>
      </dgm:prSet>
      <dgm:spPr/>
      <dgm:t>
        <a:bodyPr/>
        <a:lstStyle/>
        <a:p>
          <a:endParaRPr lang="en-US"/>
        </a:p>
      </dgm:t>
    </dgm:pt>
  </dgm:ptLst>
  <dgm:cxnLst>
    <dgm:cxn modelId="{7F39F0A9-34B9-44A0-8AB7-173AF07BD8E4}" srcId="{651324D7-96A3-45DB-B26D-64670CC3DECF}" destId="{9BDCC145-69C7-4332-959C-05068ADBEC5F}" srcOrd="1" destOrd="0" parTransId="{494C587A-57DE-4566-BA96-90655FE22940}" sibTransId="{92C607AC-7209-4361-AF27-0E22A7B8689F}"/>
    <dgm:cxn modelId="{4C059B57-5C73-466B-A737-8414E4869ABF}" srcId="{E886D455-5134-43AB-B200-45610F5D084A}" destId="{684FF90B-4AE9-4AD9-9F35-473F73824CC2}" srcOrd="2" destOrd="0" parTransId="{AF127CB6-7076-427D-9FB3-E0159811C9F6}" sibTransId="{7D7DF1F2-771A-4651-B938-FBE126965E36}"/>
    <dgm:cxn modelId="{2AD6E9FC-1498-443B-8671-8B79A11B9EA7}" type="presOf" srcId="{1CCD0CE5-DA84-4D2B-8829-FB0C5A898CAC}" destId="{83C0E873-BF9A-4A78-AA93-52A6A315CAD2}" srcOrd="0" destOrd="3" presId="urn:microsoft.com/office/officeart/2005/8/layout/hList1"/>
    <dgm:cxn modelId="{D7C215B7-AF7D-4968-B095-521015CE6D75}" type="presOf" srcId="{0A9135D4-7CDC-4E87-ABBD-3715D2B42331}" destId="{6A5067E9-7DA1-43CC-83D3-21F87487FF3C}" srcOrd="0" destOrd="3" presId="urn:microsoft.com/office/officeart/2005/8/layout/hList1"/>
    <dgm:cxn modelId="{374DDB46-631E-4D3E-8C84-8EB9915BE7A3}" srcId="{4C2E0602-9A30-415B-9594-5FAB8B4E7AA8}" destId="{48C77709-083C-4068-89A8-AEC3BC822C5C}" srcOrd="6" destOrd="0" parTransId="{8ACDD821-2EDE-4CAC-B1E1-CC8D28F2E961}" sibTransId="{13D79688-9AC3-4CA6-968E-3DFC277859EF}"/>
    <dgm:cxn modelId="{6465DC1A-55D6-406B-893B-375315B2146A}" srcId="{9BDCC145-69C7-4332-959C-05068ADBEC5F}" destId="{602AF660-70B5-486A-8C0E-787A6072FA28}" srcOrd="1" destOrd="0" parTransId="{DED99376-D740-40F1-9A68-CBE0DBCBCC6A}" sibTransId="{782E47E9-F876-4FE7-A77B-87F408B00923}"/>
    <dgm:cxn modelId="{2578F16F-7791-48EA-9224-F288C9B792F7}" srcId="{E886D455-5134-43AB-B200-45610F5D084A}" destId="{0BC54DB3-4C0E-4527-9E87-9B98BDA8627C}" srcOrd="0" destOrd="0" parTransId="{5A07B107-C2EE-49CE-882D-C6A5695A48E5}" sibTransId="{13FED815-DB7E-4F29-BF0E-5A2C23A750CA}"/>
    <dgm:cxn modelId="{7F761C0F-31EE-481C-ABCB-DE55CD88402B}" type="presOf" srcId="{11AE2370-87EF-43F8-8E0B-F58D4E401763}" destId="{E6E7C8F1-8C0B-4DF3-A16A-EAF9DDA4502F}" srcOrd="0" destOrd="0" presId="urn:microsoft.com/office/officeart/2005/8/layout/hList1"/>
    <dgm:cxn modelId="{1F37FF17-5182-4B2B-873C-859F3497EC1F}" type="presOf" srcId="{A2373131-5085-4FA2-932E-1B65F5F54B88}" destId="{E6E7C8F1-8C0B-4DF3-A16A-EAF9DDA4502F}" srcOrd="0" destOrd="3" presId="urn:microsoft.com/office/officeart/2005/8/layout/hList1"/>
    <dgm:cxn modelId="{13EFED80-58D4-4222-8F34-7C0D943741A8}" srcId="{E886D455-5134-43AB-B200-45610F5D084A}" destId="{AA40BCD8-711B-401A-925C-3F2111DD2BD8}" srcOrd="4" destOrd="0" parTransId="{81EE28C9-66E8-4CF2-A137-C326745B0C3C}" sibTransId="{161D6C62-A143-48E1-8F10-0CC1E9A8F13E}"/>
    <dgm:cxn modelId="{2BACB245-6BF9-4A11-B9DD-76707FC20CC9}" type="presOf" srcId="{C24B1D47-0AC5-4D5D-B0D7-98C2DC1BE325}" destId="{6A5067E9-7DA1-43CC-83D3-21F87487FF3C}" srcOrd="0" destOrd="2" presId="urn:microsoft.com/office/officeart/2005/8/layout/hList1"/>
    <dgm:cxn modelId="{858D0E5D-B1D7-4B04-92B9-CE494582299D}" type="presOf" srcId="{D0452221-3297-4170-89D9-267BFFFE8829}" destId="{E6E7C8F1-8C0B-4DF3-A16A-EAF9DDA4502F}" srcOrd="0" destOrd="8" presId="urn:microsoft.com/office/officeart/2005/8/layout/hList1"/>
    <dgm:cxn modelId="{3B00B1BA-DEE9-4F73-B978-83F970618600}" type="presOf" srcId="{9BDCC145-69C7-4332-959C-05068ADBEC5F}" destId="{04EEFB1E-D214-4BB3-8FEC-B2F31DD24032}" srcOrd="0" destOrd="0" presId="urn:microsoft.com/office/officeart/2005/8/layout/hList1"/>
    <dgm:cxn modelId="{DE643384-834C-4116-9FC5-D0F89626A03B}" srcId="{9BDCC145-69C7-4332-959C-05068ADBEC5F}" destId="{EF1E00B8-08C2-489A-A411-240EC3EDE25F}" srcOrd="5" destOrd="0" parTransId="{A491FA4E-899A-4D1B-A9D0-876F45D840F7}" sibTransId="{E1A50335-6F82-4F61-8340-97329038F22B}"/>
    <dgm:cxn modelId="{4BDF43F3-2510-46BB-BA32-029046429567}" srcId="{651324D7-96A3-45DB-B26D-64670CC3DECF}" destId="{E886D455-5134-43AB-B200-45610F5D084A}" srcOrd="2" destOrd="0" parTransId="{12CB197E-3241-4528-8F54-FD57ED5EF00B}" sibTransId="{6F6C2214-00DB-4790-A1BA-ED214C181021}"/>
    <dgm:cxn modelId="{61DCDF20-61B8-4F57-8F4B-AAFA081C6760}" type="presOf" srcId="{4CB5633C-309E-4A53-96DB-F89CEF67A54B}" destId="{E6E7C8F1-8C0B-4DF3-A16A-EAF9DDA4502F}" srcOrd="0" destOrd="2" presId="urn:microsoft.com/office/officeart/2005/8/layout/hList1"/>
    <dgm:cxn modelId="{6435A089-65A4-4825-A24D-3E83B4950202}" type="presOf" srcId="{8A0C3BA7-A95C-46B3-982A-1F776A53B71A}" destId="{E6E7C8F1-8C0B-4DF3-A16A-EAF9DDA4502F}" srcOrd="0" destOrd="5" presId="urn:microsoft.com/office/officeart/2005/8/layout/hList1"/>
    <dgm:cxn modelId="{AA7AC8CC-BA81-46E0-B82C-CC3AD0C4C82A}" srcId="{9BDCC145-69C7-4332-959C-05068ADBEC5F}" destId="{0A9135D4-7CDC-4E87-ABBD-3715D2B42331}" srcOrd="3" destOrd="0" parTransId="{053DD636-7FB0-4CAF-9109-B7906E2C1B8B}" sibTransId="{16614A62-B7B4-4824-B8E8-7F7F17EAE0CF}"/>
    <dgm:cxn modelId="{F040D47C-DD24-4C25-8DFA-2F51AD4DD27B}" type="presOf" srcId="{10E3F2FE-DDFD-4068-84B6-BFC2F47B2724}" destId="{E6E7C8F1-8C0B-4DF3-A16A-EAF9DDA4502F}" srcOrd="0" destOrd="4" presId="urn:microsoft.com/office/officeart/2005/8/layout/hList1"/>
    <dgm:cxn modelId="{57339E14-E805-4308-828A-EAB60D9BFD32}" type="presOf" srcId="{48C77709-083C-4068-89A8-AEC3BC822C5C}" destId="{E6E7C8F1-8C0B-4DF3-A16A-EAF9DDA4502F}" srcOrd="0" destOrd="6" presId="urn:microsoft.com/office/officeart/2005/8/layout/hList1"/>
    <dgm:cxn modelId="{07797B07-187A-47BA-9060-D2D8BED25207}" srcId="{4C2E0602-9A30-415B-9594-5FAB8B4E7AA8}" destId="{D0452221-3297-4170-89D9-267BFFFE8829}" srcOrd="8" destOrd="0" parTransId="{6C1BBB8C-9C18-4002-94A8-D1C0CB4F84E3}" sibTransId="{CDFB9DCE-503B-4ABA-BE52-0BB627A5D48C}"/>
    <dgm:cxn modelId="{FFE596DC-3469-4FEA-86F8-A4EC5E76B155}" srcId="{4C2E0602-9A30-415B-9594-5FAB8B4E7AA8}" destId="{05FB8CBD-A136-4658-B0DC-1D08A0CC0649}" srcOrd="9" destOrd="0" parTransId="{7E112E0A-D3AD-49C1-AFEE-D843388713EB}" sibTransId="{6E90F16D-632E-4B53-80A1-3628454F739E}"/>
    <dgm:cxn modelId="{95053CDF-E7D6-4608-9666-5996DBB6D5C2}" srcId="{9BDCC145-69C7-4332-959C-05068ADBEC5F}" destId="{C24B1D47-0AC5-4D5D-B0D7-98C2DC1BE325}" srcOrd="2" destOrd="0" parTransId="{23C3A1FE-0A9C-4734-B66F-E1B2C73F74A5}" sibTransId="{718256CC-99E1-4B7D-AD5C-93DD80F86D9C}"/>
    <dgm:cxn modelId="{34462591-67BD-4F00-A554-586F1718AB08}" type="presOf" srcId="{4C2E0602-9A30-415B-9594-5FAB8B4E7AA8}" destId="{C7965D44-6DAD-43B2-916B-10318DDB91F8}" srcOrd="0" destOrd="0" presId="urn:microsoft.com/office/officeart/2005/8/layout/hList1"/>
    <dgm:cxn modelId="{3D72789F-C4B6-493A-AB38-257768CED45D}" srcId="{9BDCC145-69C7-4332-959C-05068ADBEC5F}" destId="{0A8D2543-ADA1-4BC8-A21B-F7B8DB4014BF}" srcOrd="0" destOrd="0" parTransId="{D37A4E6A-6F40-40AF-BFDB-FD6FE0D1B7A3}" sibTransId="{CE00D046-FA3A-45B7-BAC3-AAF7A9EA0431}"/>
    <dgm:cxn modelId="{01FE32AA-FFA2-4926-BA54-67B3104A49CC}" type="presOf" srcId="{E886D455-5134-43AB-B200-45610F5D084A}" destId="{BA547098-C123-4740-9610-049C034EBE34}" srcOrd="0" destOrd="0" presId="urn:microsoft.com/office/officeart/2005/8/layout/hList1"/>
    <dgm:cxn modelId="{E7D4F71A-CF23-40A4-B871-45FDF0ABD058}" type="presOf" srcId="{0A8D2543-ADA1-4BC8-A21B-F7B8DB4014BF}" destId="{6A5067E9-7DA1-43CC-83D3-21F87487FF3C}" srcOrd="0" destOrd="0" presId="urn:microsoft.com/office/officeart/2005/8/layout/hList1"/>
    <dgm:cxn modelId="{A1C86DF3-F6E9-4FC7-B8FC-FE40219E4DBB}" type="presOf" srcId="{EF1E00B8-08C2-489A-A411-240EC3EDE25F}" destId="{6A5067E9-7DA1-43CC-83D3-21F87487FF3C}" srcOrd="0" destOrd="5" presId="urn:microsoft.com/office/officeart/2005/8/layout/hList1"/>
    <dgm:cxn modelId="{B98A0856-A297-4D91-B5A0-8997DA220D76}" type="presOf" srcId="{602AF660-70B5-486A-8C0E-787A6072FA28}" destId="{6A5067E9-7DA1-43CC-83D3-21F87487FF3C}" srcOrd="0" destOrd="1" presId="urn:microsoft.com/office/officeart/2005/8/layout/hList1"/>
    <dgm:cxn modelId="{E23750CC-E424-4E61-8522-3304F76BAEF6}" type="presOf" srcId="{05FB8CBD-A136-4658-B0DC-1D08A0CC0649}" destId="{E6E7C8F1-8C0B-4DF3-A16A-EAF9DDA4502F}" srcOrd="0" destOrd="9" presId="urn:microsoft.com/office/officeart/2005/8/layout/hList1"/>
    <dgm:cxn modelId="{CBC62932-9590-4C37-95C9-A599700CBEA2}" type="presOf" srcId="{FCE94BAA-178F-476A-A43A-D71F25A49A6A}" destId="{6A5067E9-7DA1-43CC-83D3-21F87487FF3C}" srcOrd="0" destOrd="6" presId="urn:microsoft.com/office/officeart/2005/8/layout/hList1"/>
    <dgm:cxn modelId="{CE9A85BD-0F03-4C69-B6B1-1DA0EAD4E2D9}" type="presOf" srcId="{48F40F9B-0C66-4E1B-BB05-DF53E8529C09}" destId="{83C0E873-BF9A-4A78-AA93-52A6A315CAD2}" srcOrd="0" destOrd="5" presId="urn:microsoft.com/office/officeart/2005/8/layout/hList1"/>
    <dgm:cxn modelId="{299B3607-F79B-42DC-BB16-9F59E6987F6D}" srcId="{4C2E0602-9A30-415B-9594-5FAB8B4E7AA8}" destId="{10E3F2FE-DDFD-4068-84B6-BFC2F47B2724}" srcOrd="4" destOrd="0" parTransId="{FDC3FCA6-200C-48CF-A160-1C168F17147F}" sibTransId="{346277E4-A143-46D6-BCED-4E4F87FFB07A}"/>
    <dgm:cxn modelId="{A43348F4-ECB4-4AC0-BB37-08C7E644050C}" srcId="{9BDCC145-69C7-4332-959C-05068ADBEC5F}" destId="{FCE94BAA-178F-476A-A43A-D71F25A49A6A}" srcOrd="6" destOrd="0" parTransId="{2B4B20C4-D7C5-4E7F-9DC0-BD9696415AED}" sibTransId="{EB7E7902-DF8D-49DE-83DC-F257F824ACBC}"/>
    <dgm:cxn modelId="{C55FCDF8-3A86-4B76-A3FA-EA6BFC669C25}" srcId="{4C2E0602-9A30-415B-9594-5FAB8B4E7AA8}" destId="{71AFF790-90CF-4153-8234-354C49F9F0B2}" srcOrd="1" destOrd="0" parTransId="{BF96417F-2FD3-430C-8DB5-2D107BE957A9}" sibTransId="{51AC8C49-DC0D-4FE9-8C4F-32EA2F000595}"/>
    <dgm:cxn modelId="{A9227D96-6C9E-4BF6-95A0-FB7868505428}" srcId="{4C2E0602-9A30-415B-9594-5FAB8B4E7AA8}" destId="{4CB5633C-309E-4A53-96DB-F89CEF67A54B}" srcOrd="2" destOrd="0" parTransId="{8FE7616E-977F-42DF-9CEB-0A8C7F68CFD3}" sibTransId="{BBE09AB4-D7D7-49DB-ACF6-FDAD57998D99}"/>
    <dgm:cxn modelId="{CC992532-F37E-467E-9806-0D92640FBA0E}" srcId="{E886D455-5134-43AB-B200-45610F5D084A}" destId="{1CCD0CE5-DA84-4D2B-8829-FB0C5A898CAC}" srcOrd="3" destOrd="0" parTransId="{E78F69D4-2096-4724-8725-46190CF76AA9}" sibTransId="{C5DA2F29-21CE-40FF-9002-AA0525673B49}"/>
    <dgm:cxn modelId="{A594E5A6-FEA9-418B-BBD6-61000F265585}" srcId="{651324D7-96A3-45DB-B26D-64670CC3DECF}" destId="{4C2E0602-9A30-415B-9594-5FAB8B4E7AA8}" srcOrd="0" destOrd="0" parTransId="{629AE22E-4ACE-4319-B19A-EB48358DCA5A}" sibTransId="{DFA954A6-CA40-4954-AF48-2BA67191299C}"/>
    <dgm:cxn modelId="{FE49C301-EDAE-4DDF-84CA-FED607411BD3}" srcId="{4C2E0602-9A30-415B-9594-5FAB8B4E7AA8}" destId="{1C5D5384-4C7A-439C-82D0-DD238719C350}" srcOrd="7" destOrd="0" parTransId="{1A576173-3466-4EB3-A85C-5BCA4ADB0732}" sibTransId="{7507D11A-4053-4E34-A375-0FC1924C9CBC}"/>
    <dgm:cxn modelId="{07BB4218-30AC-4310-B7D3-4B6DDB9C76D6}" type="presOf" srcId="{0BC54DB3-4C0E-4527-9E87-9B98BDA8627C}" destId="{83C0E873-BF9A-4A78-AA93-52A6A315CAD2}" srcOrd="0" destOrd="0" presId="urn:microsoft.com/office/officeart/2005/8/layout/hList1"/>
    <dgm:cxn modelId="{9ABAF302-C142-441D-9541-A8A42DD9839A}" srcId="{4C2E0602-9A30-415B-9594-5FAB8B4E7AA8}" destId="{A2373131-5085-4FA2-932E-1B65F5F54B88}" srcOrd="3" destOrd="0" parTransId="{627D3C49-AA16-4C74-8320-A5198726923A}" sibTransId="{7CE7D2B8-C05A-4C39-8327-DC1566D287A7}"/>
    <dgm:cxn modelId="{F78AED4E-C1F3-4741-A2CA-70836C06EF34}" type="presOf" srcId="{651324D7-96A3-45DB-B26D-64670CC3DECF}" destId="{341906F8-DD90-4C0F-8131-E6DA2E8450D3}" srcOrd="0" destOrd="0" presId="urn:microsoft.com/office/officeart/2005/8/layout/hList1"/>
    <dgm:cxn modelId="{8AAFD288-0478-48B3-A460-1F99F6DEEB56}" type="presOf" srcId="{05229CB7-8747-43F4-9FAD-A51A6F4747F1}" destId="{83C0E873-BF9A-4A78-AA93-52A6A315CAD2}" srcOrd="0" destOrd="1" presId="urn:microsoft.com/office/officeart/2005/8/layout/hList1"/>
    <dgm:cxn modelId="{13B03FAE-43F6-4384-8E5F-C238D9D0E684}" srcId="{E886D455-5134-43AB-B200-45610F5D084A}" destId="{05229CB7-8747-43F4-9FAD-A51A6F4747F1}" srcOrd="1" destOrd="0" parTransId="{15E34D27-6A9A-45EA-BC10-B6EB143FC08B}" sibTransId="{6655969E-86BB-40C8-BEAA-5D9CFD6CC6D5}"/>
    <dgm:cxn modelId="{D019E725-E989-4D05-BB6B-F794D1B52EFA}" srcId="{4C2E0602-9A30-415B-9594-5FAB8B4E7AA8}" destId="{11AE2370-87EF-43F8-8E0B-F58D4E401763}" srcOrd="0" destOrd="0" parTransId="{F88F4118-770E-4ED3-B8E9-AD97EF883212}" sibTransId="{59A8098F-70F3-4DE2-B048-2D48D54C9AAD}"/>
    <dgm:cxn modelId="{FC1DDF43-F58E-4518-9062-9A8E0E5B3A65}" srcId="{4C2E0602-9A30-415B-9594-5FAB8B4E7AA8}" destId="{8A0C3BA7-A95C-46B3-982A-1F776A53B71A}" srcOrd="5" destOrd="0" parTransId="{E65D012E-3497-45F7-8DF9-5B31D9C21AEE}" sibTransId="{205E7C86-B1E6-4F51-8396-CA8EAC02E57C}"/>
    <dgm:cxn modelId="{EDEE6FB5-010F-4AB0-B74C-2727E030058B}" srcId="{E886D455-5134-43AB-B200-45610F5D084A}" destId="{48F40F9B-0C66-4E1B-BB05-DF53E8529C09}" srcOrd="5" destOrd="0" parTransId="{DC54390A-68E8-4990-AE65-CE8D9C099AD4}" sibTransId="{E179063B-7CB2-4308-9934-8B17EF3167F4}"/>
    <dgm:cxn modelId="{F1A41D47-D804-4B15-A5D3-0312AF295B16}" type="presOf" srcId="{684FF90B-4AE9-4AD9-9F35-473F73824CC2}" destId="{83C0E873-BF9A-4A78-AA93-52A6A315CAD2}" srcOrd="0" destOrd="2" presId="urn:microsoft.com/office/officeart/2005/8/layout/hList1"/>
    <dgm:cxn modelId="{55B64E42-C304-4FB2-A2A1-8923946ED3A1}" srcId="{9BDCC145-69C7-4332-959C-05068ADBEC5F}" destId="{1E3A4D60-1C7B-47AA-AF18-471B9625FFEB}" srcOrd="4" destOrd="0" parTransId="{A818F26D-D223-4050-9158-9780F43DF9AD}" sibTransId="{47E9375E-D660-4748-B4A7-D5FE88FFA07A}"/>
    <dgm:cxn modelId="{C6E411E9-4FC3-4759-B6AE-8076FEBFFDAE}" type="presOf" srcId="{71AFF790-90CF-4153-8234-354C49F9F0B2}" destId="{E6E7C8F1-8C0B-4DF3-A16A-EAF9DDA4502F}" srcOrd="0" destOrd="1" presId="urn:microsoft.com/office/officeart/2005/8/layout/hList1"/>
    <dgm:cxn modelId="{54162E50-1722-4F14-8C44-482B0C74E666}" type="presOf" srcId="{AA40BCD8-711B-401A-925C-3F2111DD2BD8}" destId="{83C0E873-BF9A-4A78-AA93-52A6A315CAD2}" srcOrd="0" destOrd="4" presId="urn:microsoft.com/office/officeart/2005/8/layout/hList1"/>
    <dgm:cxn modelId="{F1B22400-7C6D-440B-9255-5AFC45879116}" type="presOf" srcId="{1E3A4D60-1C7B-47AA-AF18-471B9625FFEB}" destId="{6A5067E9-7DA1-43CC-83D3-21F87487FF3C}" srcOrd="0" destOrd="4" presId="urn:microsoft.com/office/officeart/2005/8/layout/hList1"/>
    <dgm:cxn modelId="{FB4D01A0-ADCF-4D9E-8378-0ED6ED57A696}" type="presOf" srcId="{1C5D5384-4C7A-439C-82D0-DD238719C350}" destId="{E6E7C8F1-8C0B-4DF3-A16A-EAF9DDA4502F}" srcOrd="0" destOrd="7" presId="urn:microsoft.com/office/officeart/2005/8/layout/hList1"/>
    <dgm:cxn modelId="{A3844EBD-5471-4E17-A9D0-0B5E5D662734}" type="presParOf" srcId="{341906F8-DD90-4C0F-8131-E6DA2E8450D3}" destId="{C1C8A459-723A-4F5A-8D75-4375D08BD2DD}" srcOrd="0" destOrd="0" presId="urn:microsoft.com/office/officeart/2005/8/layout/hList1"/>
    <dgm:cxn modelId="{F559A533-46AB-4A8E-B252-FB56BF9D3437}" type="presParOf" srcId="{C1C8A459-723A-4F5A-8D75-4375D08BD2DD}" destId="{C7965D44-6DAD-43B2-916B-10318DDB91F8}" srcOrd="0" destOrd="0" presId="urn:microsoft.com/office/officeart/2005/8/layout/hList1"/>
    <dgm:cxn modelId="{62CB18BF-1A97-48CD-96FA-81838CD62C34}" type="presParOf" srcId="{C1C8A459-723A-4F5A-8D75-4375D08BD2DD}" destId="{E6E7C8F1-8C0B-4DF3-A16A-EAF9DDA4502F}" srcOrd="1" destOrd="0" presId="urn:microsoft.com/office/officeart/2005/8/layout/hList1"/>
    <dgm:cxn modelId="{FA3E327A-A5A7-4C35-BF8F-B256047809C7}" type="presParOf" srcId="{341906F8-DD90-4C0F-8131-E6DA2E8450D3}" destId="{4B632DB3-EEA0-42E9-97C3-E892462C2777}" srcOrd="1" destOrd="0" presId="urn:microsoft.com/office/officeart/2005/8/layout/hList1"/>
    <dgm:cxn modelId="{E297BA0C-47ED-425C-8B05-0830FF2A8CBD}" type="presParOf" srcId="{341906F8-DD90-4C0F-8131-E6DA2E8450D3}" destId="{9E32E463-C4DA-4440-9DD5-0392D4154FC3}" srcOrd="2" destOrd="0" presId="urn:microsoft.com/office/officeart/2005/8/layout/hList1"/>
    <dgm:cxn modelId="{EFDF7359-EE50-491D-9050-65B8B78C3577}" type="presParOf" srcId="{9E32E463-C4DA-4440-9DD5-0392D4154FC3}" destId="{04EEFB1E-D214-4BB3-8FEC-B2F31DD24032}" srcOrd="0" destOrd="0" presId="urn:microsoft.com/office/officeart/2005/8/layout/hList1"/>
    <dgm:cxn modelId="{2A8956AC-BB0A-4B3B-B22B-6029C95CF0C7}" type="presParOf" srcId="{9E32E463-C4DA-4440-9DD5-0392D4154FC3}" destId="{6A5067E9-7DA1-43CC-83D3-21F87487FF3C}" srcOrd="1" destOrd="0" presId="urn:microsoft.com/office/officeart/2005/8/layout/hList1"/>
    <dgm:cxn modelId="{FCF56D35-856A-4D52-BA74-AB5CFA47BE72}" type="presParOf" srcId="{341906F8-DD90-4C0F-8131-E6DA2E8450D3}" destId="{A034A7B3-B405-49E6-A4EF-C68E9CFC9CD4}" srcOrd="3" destOrd="0" presId="urn:microsoft.com/office/officeart/2005/8/layout/hList1"/>
    <dgm:cxn modelId="{BEFC4C65-CF3C-49C2-91BB-E7D782224473}" type="presParOf" srcId="{341906F8-DD90-4C0F-8131-E6DA2E8450D3}" destId="{178FBD2E-E122-431C-A444-9A3560A53765}" srcOrd="4" destOrd="0" presId="urn:microsoft.com/office/officeart/2005/8/layout/hList1"/>
    <dgm:cxn modelId="{2FA94BA7-3E48-4326-8B2C-458F42737507}" type="presParOf" srcId="{178FBD2E-E122-431C-A444-9A3560A53765}" destId="{BA547098-C123-4740-9610-049C034EBE34}" srcOrd="0" destOrd="0" presId="urn:microsoft.com/office/officeart/2005/8/layout/hList1"/>
    <dgm:cxn modelId="{08241127-A725-4FD2-A8B4-0A48EF1A4DEC}" type="presParOf" srcId="{178FBD2E-E122-431C-A444-9A3560A53765}" destId="{83C0E873-BF9A-4A78-AA93-52A6A315CAD2}" srcOrd="1" destOrd="0" presId="urn:microsoft.com/office/officeart/2005/8/layout/h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1324D7-96A3-45DB-B26D-64670CC3DEC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4C2E0602-9A30-415B-9594-5FAB8B4E7AA8}">
      <dgm:prSet phldrT="[Text]" custT="1"/>
      <dgm:spPr/>
      <dgm:t>
        <a:bodyPr/>
        <a:lstStyle/>
        <a:p>
          <a:r>
            <a:rPr lang="en-US" sz="1700" b="1" dirty="0" smtClean="0"/>
            <a:t>Technology Strategy</a:t>
          </a:r>
          <a:endParaRPr lang="en-US" sz="1700" b="1" dirty="0"/>
        </a:p>
      </dgm:t>
    </dgm:pt>
    <dgm:pt modelId="{629AE22E-4ACE-4319-B19A-EB48358DCA5A}" type="parTrans" cxnId="{A594E5A6-FEA9-418B-BBD6-61000F265585}">
      <dgm:prSet/>
      <dgm:spPr/>
      <dgm:t>
        <a:bodyPr/>
        <a:lstStyle/>
        <a:p>
          <a:endParaRPr lang="en-US" sz="1700"/>
        </a:p>
      </dgm:t>
    </dgm:pt>
    <dgm:pt modelId="{DFA954A6-CA40-4954-AF48-2BA67191299C}" type="sibTrans" cxnId="{A594E5A6-FEA9-418B-BBD6-61000F265585}">
      <dgm:prSet/>
      <dgm:spPr/>
      <dgm:t>
        <a:bodyPr/>
        <a:lstStyle/>
        <a:p>
          <a:endParaRPr lang="en-US" sz="1700"/>
        </a:p>
      </dgm:t>
    </dgm:pt>
    <dgm:pt modelId="{9BDCC145-69C7-4332-959C-05068ADBEC5F}">
      <dgm:prSet phldrT="[Text]" custT="1"/>
      <dgm:spPr>
        <a:solidFill>
          <a:schemeClr val="accent5">
            <a:lumMod val="50000"/>
          </a:schemeClr>
        </a:solidFill>
      </dgm:spPr>
      <dgm:t>
        <a:bodyPr/>
        <a:lstStyle/>
        <a:p>
          <a:r>
            <a:rPr lang="en-US" sz="1700" b="1" dirty="0" smtClean="0"/>
            <a:t>Global Climate Change</a:t>
          </a:r>
          <a:endParaRPr lang="en-US" sz="1700" b="1" dirty="0"/>
        </a:p>
      </dgm:t>
    </dgm:pt>
    <dgm:pt modelId="{494C587A-57DE-4566-BA96-90655FE22940}" type="parTrans" cxnId="{7F39F0A9-34B9-44A0-8AB7-173AF07BD8E4}">
      <dgm:prSet/>
      <dgm:spPr/>
      <dgm:t>
        <a:bodyPr/>
        <a:lstStyle/>
        <a:p>
          <a:endParaRPr lang="en-US" sz="1700"/>
        </a:p>
      </dgm:t>
    </dgm:pt>
    <dgm:pt modelId="{92C607AC-7209-4361-AF27-0E22A7B8689F}" type="sibTrans" cxnId="{7F39F0A9-34B9-44A0-8AB7-173AF07BD8E4}">
      <dgm:prSet/>
      <dgm:spPr/>
      <dgm:t>
        <a:bodyPr/>
        <a:lstStyle/>
        <a:p>
          <a:endParaRPr lang="en-US" sz="1700"/>
        </a:p>
      </dgm:t>
    </dgm:pt>
    <dgm:pt modelId="{0A8D2543-ADA1-4BC8-A21B-F7B8DB4014BF}">
      <dgm:prSet phldrT="[Text]" custT="1"/>
      <dgm:spPr>
        <a:solidFill>
          <a:schemeClr val="accent3">
            <a:lumMod val="85000"/>
            <a:alpha val="90000"/>
          </a:schemeClr>
        </a:solidFill>
      </dgm:spPr>
      <dgm:t>
        <a:bodyPr/>
        <a:lstStyle/>
        <a:p>
          <a:r>
            <a:rPr lang="en-US" sz="1700" dirty="0" smtClean="0"/>
            <a:t>Human health</a:t>
          </a:r>
          <a:endParaRPr lang="en-US" sz="1700" dirty="0"/>
        </a:p>
      </dgm:t>
    </dgm:pt>
    <dgm:pt modelId="{D37A4E6A-6F40-40AF-BFDB-FD6FE0D1B7A3}" type="parTrans" cxnId="{3D72789F-C4B6-493A-AB38-257768CED45D}">
      <dgm:prSet/>
      <dgm:spPr/>
      <dgm:t>
        <a:bodyPr/>
        <a:lstStyle/>
        <a:p>
          <a:endParaRPr lang="en-US" sz="1700"/>
        </a:p>
      </dgm:t>
    </dgm:pt>
    <dgm:pt modelId="{CE00D046-FA3A-45B7-BAC3-AAF7A9EA0431}" type="sibTrans" cxnId="{3D72789F-C4B6-493A-AB38-257768CED45D}">
      <dgm:prSet/>
      <dgm:spPr/>
      <dgm:t>
        <a:bodyPr/>
        <a:lstStyle/>
        <a:p>
          <a:endParaRPr lang="en-US" sz="1700"/>
        </a:p>
      </dgm:t>
    </dgm:pt>
    <dgm:pt modelId="{E886D455-5134-43AB-B200-45610F5D084A}">
      <dgm:prSet phldrT="[Text]" custT="1"/>
      <dgm:spPr/>
      <dgm:t>
        <a:bodyPr/>
        <a:lstStyle/>
        <a:p>
          <a:r>
            <a:rPr lang="en-US" sz="1700" b="1" dirty="0" smtClean="0"/>
            <a:t>Energy and Emissions Markets</a:t>
          </a:r>
          <a:endParaRPr lang="en-US" sz="1700" b="1" dirty="0"/>
        </a:p>
      </dgm:t>
    </dgm:pt>
    <dgm:pt modelId="{12CB197E-3241-4528-8F54-FD57ED5EF00B}" type="parTrans" cxnId="{4BDF43F3-2510-46BB-BA32-029046429567}">
      <dgm:prSet/>
      <dgm:spPr/>
      <dgm:t>
        <a:bodyPr/>
        <a:lstStyle/>
        <a:p>
          <a:endParaRPr lang="en-US" sz="1700"/>
        </a:p>
      </dgm:t>
    </dgm:pt>
    <dgm:pt modelId="{6F6C2214-00DB-4790-A1BA-ED214C181021}" type="sibTrans" cxnId="{4BDF43F3-2510-46BB-BA32-029046429567}">
      <dgm:prSet/>
      <dgm:spPr/>
      <dgm:t>
        <a:bodyPr/>
        <a:lstStyle/>
        <a:p>
          <a:endParaRPr lang="en-US" sz="1700"/>
        </a:p>
      </dgm:t>
    </dgm:pt>
    <dgm:pt modelId="{0BC54DB3-4C0E-4527-9E87-9B98BDA8627C}">
      <dgm:prSet phldrT="[Text]" custT="1"/>
      <dgm:spPr>
        <a:solidFill>
          <a:schemeClr val="accent3">
            <a:lumMod val="85000"/>
            <a:alpha val="90000"/>
          </a:schemeClr>
        </a:solidFill>
      </dgm:spPr>
      <dgm:t>
        <a:bodyPr/>
        <a:lstStyle/>
        <a:p>
          <a:r>
            <a:rPr lang="en-US" sz="1700" dirty="0" smtClean="0"/>
            <a:t>Renewable energy forecasting </a:t>
          </a:r>
          <a:endParaRPr lang="en-US" sz="1700" dirty="0"/>
        </a:p>
      </dgm:t>
    </dgm:pt>
    <dgm:pt modelId="{5A07B107-C2EE-49CE-882D-C6A5695A48E5}" type="parTrans" cxnId="{2578F16F-7791-48EA-9224-F288C9B792F7}">
      <dgm:prSet/>
      <dgm:spPr/>
      <dgm:t>
        <a:bodyPr/>
        <a:lstStyle/>
        <a:p>
          <a:endParaRPr lang="en-US" sz="1700"/>
        </a:p>
      </dgm:t>
    </dgm:pt>
    <dgm:pt modelId="{13FED815-DB7E-4F29-BF0E-5A2C23A750CA}" type="sibTrans" cxnId="{2578F16F-7791-48EA-9224-F288C9B792F7}">
      <dgm:prSet/>
      <dgm:spPr/>
      <dgm:t>
        <a:bodyPr/>
        <a:lstStyle/>
        <a:p>
          <a:endParaRPr lang="en-US" sz="1700"/>
        </a:p>
      </dgm:t>
    </dgm:pt>
    <dgm:pt modelId="{11AE2370-87EF-43F8-8E0B-F58D4E401763}">
      <dgm:prSet phldrT="[Text]" custT="1"/>
      <dgm:spPr/>
      <dgm:t>
        <a:bodyPr/>
        <a:lstStyle/>
        <a:p>
          <a:r>
            <a:rPr lang="en-US" sz="1700" dirty="0" smtClean="0"/>
            <a:t>Energy distribution and consumption</a:t>
          </a:r>
          <a:endParaRPr lang="en-US" sz="1700" dirty="0"/>
        </a:p>
      </dgm:t>
    </dgm:pt>
    <dgm:pt modelId="{F88F4118-770E-4ED3-B8E9-AD97EF883212}" type="parTrans" cxnId="{D019E725-E989-4D05-BB6B-F794D1B52EFA}">
      <dgm:prSet/>
      <dgm:spPr/>
      <dgm:t>
        <a:bodyPr/>
        <a:lstStyle/>
        <a:p>
          <a:endParaRPr lang="en-US" sz="1700"/>
        </a:p>
      </dgm:t>
    </dgm:pt>
    <dgm:pt modelId="{59A8098F-70F3-4DE2-B048-2D48D54C9AAD}" type="sibTrans" cxnId="{D019E725-E989-4D05-BB6B-F794D1B52EFA}">
      <dgm:prSet/>
      <dgm:spPr/>
      <dgm:t>
        <a:bodyPr/>
        <a:lstStyle/>
        <a:p>
          <a:endParaRPr lang="en-US" sz="1700"/>
        </a:p>
      </dgm:t>
    </dgm:pt>
    <dgm:pt modelId="{48F40F9B-0C66-4E1B-BB05-DF53E8529C09}">
      <dgm:prSet custT="1"/>
      <dgm:spPr>
        <a:solidFill>
          <a:schemeClr val="accent2">
            <a:lumMod val="60000"/>
            <a:lumOff val="40000"/>
          </a:schemeClr>
        </a:solidFill>
      </dgm:spPr>
      <dgm:t>
        <a:bodyPr/>
        <a:lstStyle/>
        <a:p>
          <a:r>
            <a:rPr lang="en-US" sz="1700" b="1" dirty="0" smtClean="0"/>
            <a:t>Innovation Systems</a:t>
          </a:r>
          <a:endParaRPr lang="en-US" sz="1700" b="1" dirty="0"/>
        </a:p>
      </dgm:t>
    </dgm:pt>
    <dgm:pt modelId="{DC54390A-68E8-4990-AE65-CE8D9C099AD4}" type="parTrans" cxnId="{EDEE6FB5-010F-4AB0-B74C-2727E030058B}">
      <dgm:prSet/>
      <dgm:spPr/>
      <dgm:t>
        <a:bodyPr/>
        <a:lstStyle/>
        <a:p>
          <a:endParaRPr lang="en-US" sz="1700"/>
        </a:p>
      </dgm:t>
    </dgm:pt>
    <dgm:pt modelId="{E179063B-7CB2-4308-9934-8B17EF3167F4}" type="sibTrans" cxnId="{EDEE6FB5-010F-4AB0-B74C-2727E030058B}">
      <dgm:prSet/>
      <dgm:spPr/>
      <dgm:t>
        <a:bodyPr/>
        <a:lstStyle/>
        <a:p>
          <a:endParaRPr lang="en-US" sz="1700"/>
        </a:p>
      </dgm:t>
    </dgm:pt>
    <dgm:pt modelId="{E058831A-5860-4458-A4EF-F8AD13CC9DC1}">
      <dgm:prSet custT="1"/>
      <dgm:spPr>
        <a:solidFill>
          <a:schemeClr val="accent3">
            <a:lumMod val="85000"/>
            <a:alpha val="90000"/>
          </a:schemeClr>
        </a:solidFill>
      </dgm:spPr>
      <dgm:t>
        <a:bodyPr/>
        <a:lstStyle/>
        <a:p>
          <a:r>
            <a:rPr lang="en-US" sz="1700" dirty="0" smtClean="0"/>
            <a:t>Innovation ecosystems</a:t>
          </a:r>
          <a:endParaRPr lang="en-US" sz="1700" dirty="0"/>
        </a:p>
      </dgm:t>
    </dgm:pt>
    <dgm:pt modelId="{D911F536-5973-460A-9C08-7E7F0B32C8C1}" type="parTrans" cxnId="{45FB04E2-B844-4DDA-B8B8-4511A07FB6D7}">
      <dgm:prSet/>
      <dgm:spPr/>
      <dgm:t>
        <a:bodyPr/>
        <a:lstStyle/>
        <a:p>
          <a:endParaRPr lang="en-US" sz="1700"/>
        </a:p>
      </dgm:t>
    </dgm:pt>
    <dgm:pt modelId="{138FECAC-F442-4CBA-8D55-58AC843B2CAB}" type="sibTrans" cxnId="{45FB04E2-B844-4DDA-B8B8-4511A07FB6D7}">
      <dgm:prSet/>
      <dgm:spPr/>
      <dgm:t>
        <a:bodyPr/>
        <a:lstStyle/>
        <a:p>
          <a:endParaRPr lang="en-US" sz="1700"/>
        </a:p>
      </dgm:t>
    </dgm:pt>
    <dgm:pt modelId="{F5246802-2000-40A2-BB95-6297B0BC8E44}">
      <dgm:prSet phldrT="[Text]" custT="1"/>
      <dgm:spPr/>
      <dgm:t>
        <a:bodyPr/>
        <a:lstStyle/>
        <a:p>
          <a:r>
            <a:rPr lang="en-US" sz="1700" dirty="0"/>
            <a:t>Water distribution and consumption</a:t>
          </a:r>
        </a:p>
      </dgm:t>
    </dgm:pt>
    <dgm:pt modelId="{929AE750-E4FB-4067-896F-D33E5421F3F0}" type="parTrans" cxnId="{AFD6CE00-4A65-45D4-9679-47948CA36BB9}">
      <dgm:prSet/>
      <dgm:spPr/>
      <dgm:t>
        <a:bodyPr/>
        <a:lstStyle/>
        <a:p>
          <a:endParaRPr lang="en-US" sz="1700"/>
        </a:p>
      </dgm:t>
    </dgm:pt>
    <dgm:pt modelId="{628EF31E-EE23-4552-A2C8-5BBC8E9E57D6}" type="sibTrans" cxnId="{AFD6CE00-4A65-45D4-9679-47948CA36BB9}">
      <dgm:prSet/>
      <dgm:spPr/>
      <dgm:t>
        <a:bodyPr/>
        <a:lstStyle/>
        <a:p>
          <a:endParaRPr lang="en-US" sz="1700"/>
        </a:p>
      </dgm:t>
    </dgm:pt>
    <dgm:pt modelId="{3C2AEA10-F079-460C-9A3E-19B5E7ADFFFD}">
      <dgm:prSet phldrT="[Text]" custT="1"/>
      <dgm:spPr/>
      <dgm:t>
        <a:bodyPr/>
        <a:lstStyle/>
        <a:p>
          <a:r>
            <a:rPr lang="en-US" sz="1700" dirty="0"/>
            <a:t>Renewable and sustainable technology </a:t>
          </a:r>
          <a:r>
            <a:rPr lang="en-US" sz="1700" dirty="0" smtClean="0"/>
            <a:t>investment</a:t>
          </a:r>
          <a:endParaRPr lang="en-US" sz="1700" dirty="0"/>
        </a:p>
      </dgm:t>
    </dgm:pt>
    <dgm:pt modelId="{38DFD75B-3180-422E-8B69-927B8F990E23}" type="parTrans" cxnId="{03C749D5-F19E-4BC2-8703-EE1F58B7E695}">
      <dgm:prSet/>
      <dgm:spPr/>
      <dgm:t>
        <a:bodyPr/>
        <a:lstStyle/>
        <a:p>
          <a:endParaRPr lang="en-US" sz="1700"/>
        </a:p>
      </dgm:t>
    </dgm:pt>
    <dgm:pt modelId="{3F185DB4-3D72-479B-BC01-49A801D7F717}" type="sibTrans" cxnId="{03C749D5-F19E-4BC2-8703-EE1F58B7E695}">
      <dgm:prSet/>
      <dgm:spPr/>
      <dgm:t>
        <a:bodyPr/>
        <a:lstStyle/>
        <a:p>
          <a:endParaRPr lang="en-US" sz="1700"/>
        </a:p>
      </dgm:t>
    </dgm:pt>
    <dgm:pt modelId="{688EE957-7A1A-4767-9138-80B35FBB749E}">
      <dgm:prSet custT="1"/>
      <dgm:spPr>
        <a:solidFill>
          <a:schemeClr val="accent3">
            <a:lumMod val="85000"/>
            <a:alpha val="90000"/>
          </a:schemeClr>
        </a:solidFill>
      </dgm:spPr>
      <dgm:t>
        <a:bodyPr/>
        <a:lstStyle/>
        <a:p>
          <a:r>
            <a:rPr lang="en-US" sz="1700" dirty="0" smtClean="0"/>
            <a:t>Agriculture</a:t>
          </a:r>
          <a:endParaRPr lang="en-US" sz="1700" dirty="0"/>
        </a:p>
      </dgm:t>
    </dgm:pt>
    <dgm:pt modelId="{FCDA0DC2-D48B-44CF-AD0E-9B11E75206CA}" type="parTrans" cxnId="{E8F04F8F-AE37-4D04-AAF1-159697EFC157}">
      <dgm:prSet/>
      <dgm:spPr/>
      <dgm:t>
        <a:bodyPr/>
        <a:lstStyle/>
        <a:p>
          <a:endParaRPr lang="en-US" sz="1700"/>
        </a:p>
      </dgm:t>
    </dgm:pt>
    <dgm:pt modelId="{24DBE08F-577C-458B-ABDB-84397056440A}" type="sibTrans" cxnId="{E8F04F8F-AE37-4D04-AAF1-159697EFC157}">
      <dgm:prSet/>
      <dgm:spPr/>
      <dgm:t>
        <a:bodyPr/>
        <a:lstStyle/>
        <a:p>
          <a:endParaRPr lang="en-US" sz="1700"/>
        </a:p>
      </dgm:t>
    </dgm:pt>
    <dgm:pt modelId="{941001A7-54E1-4742-8318-2F10A19E4DD9}">
      <dgm:prSet custT="1"/>
      <dgm:spPr>
        <a:solidFill>
          <a:schemeClr val="accent3">
            <a:lumMod val="85000"/>
            <a:alpha val="90000"/>
          </a:schemeClr>
        </a:solidFill>
      </dgm:spPr>
      <dgm:t>
        <a:bodyPr/>
        <a:lstStyle/>
        <a:p>
          <a:r>
            <a:rPr lang="en-US" sz="1700" dirty="0" smtClean="0"/>
            <a:t>Sustainable development</a:t>
          </a:r>
          <a:endParaRPr lang="en-US" sz="1700" dirty="0"/>
        </a:p>
      </dgm:t>
    </dgm:pt>
    <dgm:pt modelId="{33AC4C70-61DE-48B6-876B-674CD5F573ED}" type="parTrans" cxnId="{30A4C386-2B42-4858-BD31-E30589F376AA}">
      <dgm:prSet/>
      <dgm:spPr/>
      <dgm:t>
        <a:bodyPr/>
        <a:lstStyle/>
        <a:p>
          <a:endParaRPr lang="en-US" sz="1700"/>
        </a:p>
      </dgm:t>
    </dgm:pt>
    <dgm:pt modelId="{44F4F0DD-240B-4E0F-B3C9-3E360EF6EFD2}" type="sibTrans" cxnId="{30A4C386-2B42-4858-BD31-E30589F376AA}">
      <dgm:prSet/>
      <dgm:spPr/>
      <dgm:t>
        <a:bodyPr/>
        <a:lstStyle/>
        <a:p>
          <a:endParaRPr lang="en-US" sz="1700"/>
        </a:p>
      </dgm:t>
    </dgm:pt>
    <dgm:pt modelId="{A93C130C-40FD-4BA1-950C-AD63FAA9AFAC}">
      <dgm:prSet custT="1"/>
      <dgm:spPr>
        <a:solidFill>
          <a:schemeClr val="accent3">
            <a:lumMod val="85000"/>
            <a:alpha val="90000"/>
          </a:schemeClr>
        </a:solidFill>
      </dgm:spPr>
      <dgm:t>
        <a:bodyPr/>
        <a:lstStyle/>
        <a:p>
          <a:r>
            <a:rPr lang="en-US" sz="1700" dirty="0" smtClean="0"/>
            <a:t>Carbon management</a:t>
          </a:r>
          <a:endParaRPr lang="en-US" sz="1700" dirty="0"/>
        </a:p>
      </dgm:t>
    </dgm:pt>
    <dgm:pt modelId="{14C3A5FF-377A-44EA-A342-1D84FA391D88}" type="parTrans" cxnId="{40B8D218-15DB-466C-B358-0D005B28A9B3}">
      <dgm:prSet/>
      <dgm:spPr/>
      <dgm:t>
        <a:bodyPr/>
        <a:lstStyle/>
        <a:p>
          <a:endParaRPr lang="en-US" sz="1700"/>
        </a:p>
      </dgm:t>
    </dgm:pt>
    <dgm:pt modelId="{1F3CFCC9-7593-44DB-86AB-53DCA4E3C129}" type="sibTrans" cxnId="{40B8D218-15DB-466C-B358-0D005B28A9B3}">
      <dgm:prSet/>
      <dgm:spPr/>
      <dgm:t>
        <a:bodyPr/>
        <a:lstStyle/>
        <a:p>
          <a:endParaRPr lang="en-US" sz="1700"/>
        </a:p>
      </dgm:t>
    </dgm:pt>
    <dgm:pt modelId="{BC77BD8E-153F-4F7F-B4DF-6246EEFAFF22}">
      <dgm:prSet custT="1"/>
      <dgm:spPr>
        <a:solidFill>
          <a:schemeClr val="accent3">
            <a:lumMod val="85000"/>
            <a:alpha val="90000"/>
          </a:schemeClr>
        </a:solidFill>
      </dgm:spPr>
      <dgm:t>
        <a:bodyPr/>
        <a:lstStyle/>
        <a:p>
          <a:r>
            <a:rPr lang="en-US" sz="1700" dirty="0" smtClean="0"/>
            <a:t>Demand response</a:t>
          </a:r>
          <a:endParaRPr lang="en-US" sz="1700" dirty="0"/>
        </a:p>
      </dgm:t>
    </dgm:pt>
    <dgm:pt modelId="{9E901958-19F7-4CB8-92A2-0F9BF843B844}" type="parTrans" cxnId="{2CB7E55B-C7E5-4C80-B60A-8B5762AFB96C}">
      <dgm:prSet/>
      <dgm:spPr/>
      <dgm:t>
        <a:bodyPr/>
        <a:lstStyle/>
        <a:p>
          <a:endParaRPr lang="en-US" sz="1700"/>
        </a:p>
      </dgm:t>
    </dgm:pt>
    <dgm:pt modelId="{155EF127-14D6-47A2-9663-083EE8557E61}" type="sibTrans" cxnId="{2CB7E55B-C7E5-4C80-B60A-8B5762AFB96C}">
      <dgm:prSet/>
      <dgm:spPr/>
      <dgm:t>
        <a:bodyPr/>
        <a:lstStyle/>
        <a:p>
          <a:endParaRPr lang="en-US" sz="1700"/>
        </a:p>
      </dgm:t>
    </dgm:pt>
    <dgm:pt modelId="{F8C82EAB-0A75-4144-8A07-8AC6BE37EDB8}">
      <dgm:prSet custT="1"/>
      <dgm:spPr>
        <a:solidFill>
          <a:schemeClr val="accent3">
            <a:lumMod val="85000"/>
            <a:alpha val="90000"/>
          </a:schemeClr>
        </a:solidFill>
      </dgm:spPr>
      <dgm:t>
        <a:bodyPr/>
        <a:lstStyle/>
        <a:p>
          <a:r>
            <a:rPr lang="en-US" sz="1700" dirty="0" smtClean="0"/>
            <a:t>Micro-grids</a:t>
          </a:r>
          <a:endParaRPr lang="en-US" sz="1700" dirty="0"/>
        </a:p>
      </dgm:t>
    </dgm:pt>
    <dgm:pt modelId="{D0FC419F-E1D5-4310-B6B7-2BABA5540FFD}" type="parTrans" cxnId="{4CE81D83-DC2B-4B4F-9CDC-39935C1572C7}">
      <dgm:prSet/>
      <dgm:spPr/>
      <dgm:t>
        <a:bodyPr/>
        <a:lstStyle/>
        <a:p>
          <a:endParaRPr lang="en-US" sz="1700"/>
        </a:p>
      </dgm:t>
    </dgm:pt>
    <dgm:pt modelId="{2CB30141-A50B-4811-979D-88D32A6818B4}" type="sibTrans" cxnId="{4CE81D83-DC2B-4B4F-9CDC-39935C1572C7}">
      <dgm:prSet/>
      <dgm:spPr/>
      <dgm:t>
        <a:bodyPr/>
        <a:lstStyle/>
        <a:p>
          <a:endParaRPr lang="en-US" sz="1700"/>
        </a:p>
      </dgm:t>
    </dgm:pt>
    <dgm:pt modelId="{95E87B20-EBAA-463C-970E-47E9FC108835}">
      <dgm:prSet custT="1"/>
      <dgm:spPr>
        <a:solidFill>
          <a:schemeClr val="accent3">
            <a:lumMod val="85000"/>
            <a:alpha val="90000"/>
          </a:schemeClr>
        </a:solidFill>
      </dgm:spPr>
      <dgm:t>
        <a:bodyPr/>
        <a:lstStyle/>
        <a:p>
          <a:r>
            <a:rPr lang="en-US" sz="1700" dirty="0" smtClean="0"/>
            <a:t>Distributed Energy Resources </a:t>
          </a:r>
          <a:endParaRPr lang="en-US" sz="1700" dirty="0"/>
        </a:p>
      </dgm:t>
    </dgm:pt>
    <dgm:pt modelId="{BFFFD29C-DAE1-4BF5-9357-4687C07BE93B}" type="parTrans" cxnId="{745ABAA2-F45F-4BE5-A948-C14609B09BD0}">
      <dgm:prSet/>
      <dgm:spPr/>
      <dgm:t>
        <a:bodyPr/>
        <a:lstStyle/>
        <a:p>
          <a:endParaRPr lang="en-US" sz="1700"/>
        </a:p>
      </dgm:t>
    </dgm:pt>
    <dgm:pt modelId="{7F951534-42E2-43FC-BC95-D4F663E61AB8}" type="sibTrans" cxnId="{745ABAA2-F45F-4BE5-A948-C14609B09BD0}">
      <dgm:prSet/>
      <dgm:spPr/>
      <dgm:t>
        <a:bodyPr/>
        <a:lstStyle/>
        <a:p>
          <a:endParaRPr lang="en-US" sz="1700"/>
        </a:p>
      </dgm:t>
    </dgm:pt>
    <dgm:pt modelId="{C76D423A-BF5D-4396-AB3E-94EB52866A8E}">
      <dgm:prSet custT="1"/>
      <dgm:spPr>
        <a:solidFill>
          <a:schemeClr val="accent3">
            <a:lumMod val="85000"/>
            <a:alpha val="90000"/>
          </a:schemeClr>
        </a:solidFill>
      </dgm:spPr>
      <dgm:t>
        <a:bodyPr/>
        <a:lstStyle/>
        <a:p>
          <a:r>
            <a:rPr lang="en-US" sz="1700" dirty="0" smtClean="0"/>
            <a:t>Carbon markets</a:t>
          </a:r>
          <a:endParaRPr lang="en-US" sz="1700" dirty="0"/>
        </a:p>
      </dgm:t>
    </dgm:pt>
    <dgm:pt modelId="{EF139AC4-C973-4825-B249-F853A9A0F750}" type="parTrans" cxnId="{00BF5058-0EF7-4971-89F5-A4A080BD4F26}">
      <dgm:prSet/>
      <dgm:spPr/>
      <dgm:t>
        <a:bodyPr/>
        <a:lstStyle/>
        <a:p>
          <a:endParaRPr lang="en-US" sz="1700"/>
        </a:p>
      </dgm:t>
    </dgm:pt>
    <dgm:pt modelId="{7BA25AA6-258A-4DF4-8DFE-336DF30896F2}" type="sibTrans" cxnId="{00BF5058-0EF7-4971-89F5-A4A080BD4F26}">
      <dgm:prSet/>
      <dgm:spPr/>
      <dgm:t>
        <a:bodyPr/>
        <a:lstStyle/>
        <a:p>
          <a:endParaRPr lang="en-US" sz="1700"/>
        </a:p>
      </dgm:t>
    </dgm:pt>
    <dgm:pt modelId="{F23E1E33-AB55-4CDA-A60B-7CDA34D3A823}">
      <dgm:prSet custT="1"/>
      <dgm:spPr>
        <a:solidFill>
          <a:schemeClr val="accent3">
            <a:lumMod val="85000"/>
            <a:alpha val="90000"/>
          </a:schemeClr>
        </a:solidFill>
      </dgm:spPr>
      <dgm:t>
        <a:bodyPr/>
        <a:lstStyle/>
        <a:p>
          <a:r>
            <a:rPr lang="en-US" sz="1700" dirty="0" smtClean="0"/>
            <a:t>Innovation measurement</a:t>
          </a:r>
          <a:endParaRPr lang="en-US" sz="1700" dirty="0"/>
        </a:p>
      </dgm:t>
    </dgm:pt>
    <dgm:pt modelId="{F1A7872D-AD93-4465-96F9-3B9448099DB4}" type="parTrans" cxnId="{F766DBA3-C9A9-4176-ACB1-EB1649EA57F5}">
      <dgm:prSet/>
      <dgm:spPr/>
      <dgm:t>
        <a:bodyPr/>
        <a:lstStyle/>
        <a:p>
          <a:endParaRPr lang="en-US" sz="1700"/>
        </a:p>
      </dgm:t>
    </dgm:pt>
    <dgm:pt modelId="{20C71D3E-5B2E-42A5-B158-707FD7A1FA7E}" type="sibTrans" cxnId="{F766DBA3-C9A9-4176-ACB1-EB1649EA57F5}">
      <dgm:prSet/>
      <dgm:spPr/>
      <dgm:t>
        <a:bodyPr/>
        <a:lstStyle/>
        <a:p>
          <a:endParaRPr lang="en-US" sz="1700"/>
        </a:p>
      </dgm:t>
    </dgm:pt>
    <dgm:pt modelId="{FA900F52-DB00-4F1A-AF47-77B234580B7A}">
      <dgm:prSet custT="1"/>
      <dgm:spPr>
        <a:solidFill>
          <a:schemeClr val="accent3">
            <a:lumMod val="85000"/>
            <a:alpha val="90000"/>
          </a:schemeClr>
        </a:solidFill>
      </dgm:spPr>
      <dgm:t>
        <a:bodyPr/>
        <a:lstStyle/>
        <a:p>
          <a:r>
            <a:rPr lang="en-US" sz="1700" dirty="0" smtClean="0"/>
            <a:t>Science, technology, and innovation policy </a:t>
          </a:r>
          <a:endParaRPr lang="en-US" sz="1700" dirty="0"/>
        </a:p>
      </dgm:t>
    </dgm:pt>
    <dgm:pt modelId="{F600582F-F528-409A-9DD8-4B683F5F8C33}" type="parTrans" cxnId="{C9D87AF3-93BE-4E9F-B25E-51397EBC1028}">
      <dgm:prSet/>
      <dgm:spPr/>
      <dgm:t>
        <a:bodyPr/>
        <a:lstStyle/>
        <a:p>
          <a:endParaRPr lang="en-US" sz="1700"/>
        </a:p>
      </dgm:t>
    </dgm:pt>
    <dgm:pt modelId="{68C0288F-F550-4C3B-B479-929E5AB8507A}" type="sibTrans" cxnId="{C9D87AF3-93BE-4E9F-B25E-51397EBC1028}">
      <dgm:prSet/>
      <dgm:spPr/>
      <dgm:t>
        <a:bodyPr/>
        <a:lstStyle/>
        <a:p>
          <a:endParaRPr lang="en-US" sz="1700"/>
        </a:p>
      </dgm:t>
    </dgm:pt>
    <dgm:pt modelId="{341906F8-DD90-4C0F-8131-E6DA2E8450D3}" type="pres">
      <dgm:prSet presAssocID="{651324D7-96A3-45DB-B26D-64670CC3DECF}" presName="Name0" presStyleCnt="0">
        <dgm:presLayoutVars>
          <dgm:dir/>
          <dgm:animLvl val="lvl"/>
          <dgm:resizeHandles val="exact"/>
        </dgm:presLayoutVars>
      </dgm:prSet>
      <dgm:spPr/>
      <dgm:t>
        <a:bodyPr/>
        <a:lstStyle/>
        <a:p>
          <a:endParaRPr lang="en-US"/>
        </a:p>
      </dgm:t>
    </dgm:pt>
    <dgm:pt modelId="{C1C8A459-723A-4F5A-8D75-4375D08BD2DD}" type="pres">
      <dgm:prSet presAssocID="{4C2E0602-9A30-415B-9594-5FAB8B4E7AA8}" presName="composite" presStyleCnt="0"/>
      <dgm:spPr/>
      <dgm:t>
        <a:bodyPr/>
        <a:lstStyle/>
        <a:p>
          <a:endParaRPr lang="en-US"/>
        </a:p>
      </dgm:t>
    </dgm:pt>
    <dgm:pt modelId="{C7965D44-6DAD-43B2-916B-10318DDB91F8}" type="pres">
      <dgm:prSet presAssocID="{4C2E0602-9A30-415B-9594-5FAB8B4E7AA8}" presName="parTx" presStyleLbl="alignNode1" presStyleIdx="0" presStyleCnt="4">
        <dgm:presLayoutVars>
          <dgm:chMax val="0"/>
          <dgm:chPref val="0"/>
          <dgm:bulletEnabled val="1"/>
        </dgm:presLayoutVars>
      </dgm:prSet>
      <dgm:spPr/>
      <dgm:t>
        <a:bodyPr/>
        <a:lstStyle/>
        <a:p>
          <a:endParaRPr lang="en-US"/>
        </a:p>
      </dgm:t>
    </dgm:pt>
    <dgm:pt modelId="{E6E7C8F1-8C0B-4DF3-A16A-EAF9DDA4502F}" type="pres">
      <dgm:prSet presAssocID="{4C2E0602-9A30-415B-9594-5FAB8B4E7AA8}" presName="desTx" presStyleLbl="alignAccFollowNode1" presStyleIdx="0" presStyleCnt="4" custLinFactNeighborX="-103" custLinFactNeighborY="-773">
        <dgm:presLayoutVars>
          <dgm:bulletEnabled val="1"/>
        </dgm:presLayoutVars>
      </dgm:prSet>
      <dgm:spPr/>
      <dgm:t>
        <a:bodyPr/>
        <a:lstStyle/>
        <a:p>
          <a:endParaRPr lang="en-US"/>
        </a:p>
      </dgm:t>
    </dgm:pt>
    <dgm:pt modelId="{4B632DB3-EEA0-42E9-97C3-E892462C2777}" type="pres">
      <dgm:prSet presAssocID="{DFA954A6-CA40-4954-AF48-2BA67191299C}" presName="space" presStyleCnt="0"/>
      <dgm:spPr/>
      <dgm:t>
        <a:bodyPr/>
        <a:lstStyle/>
        <a:p>
          <a:endParaRPr lang="en-US"/>
        </a:p>
      </dgm:t>
    </dgm:pt>
    <dgm:pt modelId="{9E32E463-C4DA-4440-9DD5-0392D4154FC3}" type="pres">
      <dgm:prSet presAssocID="{9BDCC145-69C7-4332-959C-05068ADBEC5F}" presName="composite" presStyleCnt="0"/>
      <dgm:spPr/>
      <dgm:t>
        <a:bodyPr/>
        <a:lstStyle/>
        <a:p>
          <a:endParaRPr lang="en-US"/>
        </a:p>
      </dgm:t>
    </dgm:pt>
    <dgm:pt modelId="{04EEFB1E-D214-4BB3-8FEC-B2F31DD24032}" type="pres">
      <dgm:prSet presAssocID="{9BDCC145-69C7-4332-959C-05068ADBEC5F}" presName="parTx" presStyleLbl="alignNode1" presStyleIdx="1" presStyleCnt="4">
        <dgm:presLayoutVars>
          <dgm:chMax val="0"/>
          <dgm:chPref val="0"/>
          <dgm:bulletEnabled val="1"/>
        </dgm:presLayoutVars>
      </dgm:prSet>
      <dgm:spPr/>
      <dgm:t>
        <a:bodyPr/>
        <a:lstStyle/>
        <a:p>
          <a:endParaRPr lang="en-US"/>
        </a:p>
      </dgm:t>
    </dgm:pt>
    <dgm:pt modelId="{6A5067E9-7DA1-43CC-83D3-21F87487FF3C}" type="pres">
      <dgm:prSet presAssocID="{9BDCC145-69C7-4332-959C-05068ADBEC5F}" presName="desTx" presStyleLbl="alignAccFollowNode1" presStyleIdx="1" presStyleCnt="4">
        <dgm:presLayoutVars>
          <dgm:bulletEnabled val="1"/>
        </dgm:presLayoutVars>
      </dgm:prSet>
      <dgm:spPr/>
      <dgm:t>
        <a:bodyPr/>
        <a:lstStyle/>
        <a:p>
          <a:endParaRPr lang="en-US"/>
        </a:p>
      </dgm:t>
    </dgm:pt>
    <dgm:pt modelId="{A034A7B3-B405-49E6-A4EF-C68E9CFC9CD4}" type="pres">
      <dgm:prSet presAssocID="{92C607AC-7209-4361-AF27-0E22A7B8689F}" presName="space" presStyleCnt="0"/>
      <dgm:spPr/>
      <dgm:t>
        <a:bodyPr/>
        <a:lstStyle/>
        <a:p>
          <a:endParaRPr lang="en-US"/>
        </a:p>
      </dgm:t>
    </dgm:pt>
    <dgm:pt modelId="{178FBD2E-E122-431C-A444-9A3560A53765}" type="pres">
      <dgm:prSet presAssocID="{E886D455-5134-43AB-B200-45610F5D084A}" presName="composite" presStyleCnt="0"/>
      <dgm:spPr/>
      <dgm:t>
        <a:bodyPr/>
        <a:lstStyle/>
        <a:p>
          <a:endParaRPr lang="en-US"/>
        </a:p>
      </dgm:t>
    </dgm:pt>
    <dgm:pt modelId="{BA547098-C123-4740-9610-049C034EBE34}" type="pres">
      <dgm:prSet presAssocID="{E886D455-5134-43AB-B200-45610F5D084A}" presName="parTx" presStyleLbl="alignNode1" presStyleIdx="2" presStyleCnt="4">
        <dgm:presLayoutVars>
          <dgm:chMax val="0"/>
          <dgm:chPref val="0"/>
          <dgm:bulletEnabled val="1"/>
        </dgm:presLayoutVars>
      </dgm:prSet>
      <dgm:spPr/>
      <dgm:t>
        <a:bodyPr/>
        <a:lstStyle/>
        <a:p>
          <a:endParaRPr lang="en-US"/>
        </a:p>
      </dgm:t>
    </dgm:pt>
    <dgm:pt modelId="{83C0E873-BF9A-4A78-AA93-52A6A315CAD2}" type="pres">
      <dgm:prSet presAssocID="{E886D455-5134-43AB-B200-45610F5D084A}" presName="desTx" presStyleLbl="alignAccFollowNode1" presStyleIdx="2" presStyleCnt="4">
        <dgm:presLayoutVars>
          <dgm:bulletEnabled val="1"/>
        </dgm:presLayoutVars>
      </dgm:prSet>
      <dgm:spPr/>
      <dgm:t>
        <a:bodyPr/>
        <a:lstStyle/>
        <a:p>
          <a:endParaRPr lang="en-US"/>
        </a:p>
      </dgm:t>
    </dgm:pt>
    <dgm:pt modelId="{FD720F13-CD60-4D19-AD3B-AD526D1E1608}" type="pres">
      <dgm:prSet presAssocID="{6F6C2214-00DB-4790-A1BA-ED214C181021}" presName="space" presStyleCnt="0"/>
      <dgm:spPr/>
    </dgm:pt>
    <dgm:pt modelId="{D26FEA14-B420-4DA9-81F7-F718ADE9A7CC}" type="pres">
      <dgm:prSet presAssocID="{48F40F9B-0C66-4E1B-BB05-DF53E8529C09}" presName="composite" presStyleCnt="0"/>
      <dgm:spPr/>
    </dgm:pt>
    <dgm:pt modelId="{E08939BA-3CF4-41C5-906F-308A6FDE4B7F}" type="pres">
      <dgm:prSet presAssocID="{48F40F9B-0C66-4E1B-BB05-DF53E8529C09}" presName="parTx" presStyleLbl="alignNode1" presStyleIdx="3" presStyleCnt="4">
        <dgm:presLayoutVars>
          <dgm:chMax val="0"/>
          <dgm:chPref val="0"/>
          <dgm:bulletEnabled val="1"/>
        </dgm:presLayoutVars>
      </dgm:prSet>
      <dgm:spPr/>
      <dgm:t>
        <a:bodyPr/>
        <a:lstStyle/>
        <a:p>
          <a:endParaRPr lang="en-US"/>
        </a:p>
      </dgm:t>
    </dgm:pt>
    <dgm:pt modelId="{5ADB3F41-D4AA-4534-92F5-FB25B73019A1}" type="pres">
      <dgm:prSet presAssocID="{48F40F9B-0C66-4E1B-BB05-DF53E8529C09}" presName="desTx" presStyleLbl="alignAccFollowNode1" presStyleIdx="3" presStyleCnt="4">
        <dgm:presLayoutVars>
          <dgm:bulletEnabled val="1"/>
        </dgm:presLayoutVars>
      </dgm:prSet>
      <dgm:spPr/>
      <dgm:t>
        <a:bodyPr/>
        <a:lstStyle/>
        <a:p>
          <a:endParaRPr lang="en-US"/>
        </a:p>
      </dgm:t>
    </dgm:pt>
  </dgm:ptLst>
  <dgm:cxnLst>
    <dgm:cxn modelId="{7F39F0A9-34B9-44A0-8AB7-173AF07BD8E4}" srcId="{651324D7-96A3-45DB-B26D-64670CC3DECF}" destId="{9BDCC145-69C7-4332-959C-05068ADBEC5F}" srcOrd="1" destOrd="0" parTransId="{494C587A-57DE-4566-BA96-90655FE22940}" sibTransId="{92C607AC-7209-4361-AF27-0E22A7B8689F}"/>
    <dgm:cxn modelId="{40B8D218-15DB-466C-B358-0D005B28A9B3}" srcId="{9BDCC145-69C7-4332-959C-05068ADBEC5F}" destId="{A93C130C-40FD-4BA1-950C-AD63FAA9AFAC}" srcOrd="3" destOrd="0" parTransId="{14C3A5FF-377A-44EA-A342-1D84FA391D88}" sibTransId="{1F3CFCC9-7593-44DB-86AB-53DCA4E3C129}"/>
    <dgm:cxn modelId="{4CE81D83-DC2B-4B4F-9CDC-39935C1572C7}" srcId="{E886D455-5134-43AB-B200-45610F5D084A}" destId="{F8C82EAB-0A75-4144-8A07-8AC6BE37EDB8}" srcOrd="2" destOrd="0" parTransId="{D0FC419F-E1D5-4310-B6B7-2BABA5540FFD}" sibTransId="{2CB30141-A50B-4811-979D-88D32A6818B4}"/>
    <dgm:cxn modelId="{23F10B62-67C0-4761-8288-990FA2C29411}" type="presOf" srcId="{FA900F52-DB00-4F1A-AF47-77B234580B7A}" destId="{5ADB3F41-D4AA-4534-92F5-FB25B73019A1}" srcOrd="0" destOrd="2" presId="urn:microsoft.com/office/officeart/2005/8/layout/hList1"/>
    <dgm:cxn modelId="{F766DBA3-C9A9-4176-ACB1-EB1649EA57F5}" srcId="{48F40F9B-0C66-4E1B-BB05-DF53E8529C09}" destId="{F23E1E33-AB55-4CDA-A60B-7CDA34D3A823}" srcOrd="1" destOrd="0" parTransId="{F1A7872D-AD93-4465-96F9-3B9448099DB4}" sibTransId="{20C71D3E-5B2E-42A5-B158-707FD7A1FA7E}"/>
    <dgm:cxn modelId="{AAB9D17E-C738-4DE2-A892-8C340254CF76}" type="presOf" srcId="{651324D7-96A3-45DB-B26D-64670CC3DECF}" destId="{341906F8-DD90-4C0F-8131-E6DA2E8450D3}" srcOrd="0" destOrd="0" presId="urn:microsoft.com/office/officeart/2005/8/layout/hList1"/>
    <dgm:cxn modelId="{2578F16F-7791-48EA-9224-F288C9B792F7}" srcId="{E886D455-5134-43AB-B200-45610F5D084A}" destId="{0BC54DB3-4C0E-4527-9E87-9B98BDA8627C}" srcOrd="0" destOrd="0" parTransId="{5A07B107-C2EE-49CE-882D-C6A5695A48E5}" sibTransId="{13FED815-DB7E-4F29-BF0E-5A2C23A750CA}"/>
    <dgm:cxn modelId="{D8DDF5D6-5B2B-4577-B858-4FA93985EF31}" type="presOf" srcId="{F23E1E33-AB55-4CDA-A60B-7CDA34D3A823}" destId="{5ADB3F41-D4AA-4534-92F5-FB25B73019A1}" srcOrd="0" destOrd="1" presId="urn:microsoft.com/office/officeart/2005/8/layout/hList1"/>
    <dgm:cxn modelId="{C9D87AF3-93BE-4E9F-B25E-51397EBC1028}" srcId="{48F40F9B-0C66-4E1B-BB05-DF53E8529C09}" destId="{FA900F52-DB00-4F1A-AF47-77B234580B7A}" srcOrd="2" destOrd="0" parTransId="{F600582F-F528-409A-9DD8-4B683F5F8C33}" sibTransId="{68C0288F-F550-4C3B-B479-929E5AB8507A}"/>
    <dgm:cxn modelId="{BECD7325-326A-4394-8F68-BFEE39BD1819}" type="presOf" srcId="{11AE2370-87EF-43F8-8E0B-F58D4E401763}" destId="{E6E7C8F1-8C0B-4DF3-A16A-EAF9DDA4502F}" srcOrd="0" destOrd="0" presId="urn:microsoft.com/office/officeart/2005/8/layout/hList1"/>
    <dgm:cxn modelId="{4BDF43F3-2510-46BB-BA32-029046429567}" srcId="{651324D7-96A3-45DB-B26D-64670CC3DECF}" destId="{E886D455-5134-43AB-B200-45610F5D084A}" srcOrd="2" destOrd="0" parTransId="{12CB197E-3241-4528-8F54-FD57ED5EF00B}" sibTransId="{6F6C2214-00DB-4790-A1BA-ED214C181021}"/>
    <dgm:cxn modelId="{40E40990-BF58-47B2-A407-0C109F25E4DB}" type="presOf" srcId="{0A8D2543-ADA1-4BC8-A21B-F7B8DB4014BF}" destId="{6A5067E9-7DA1-43CC-83D3-21F87487FF3C}" srcOrd="0" destOrd="0" presId="urn:microsoft.com/office/officeart/2005/8/layout/hList1"/>
    <dgm:cxn modelId="{4B67C08C-73B7-4E56-A047-9EB2019FE362}" type="presOf" srcId="{A93C130C-40FD-4BA1-950C-AD63FAA9AFAC}" destId="{6A5067E9-7DA1-43CC-83D3-21F87487FF3C}" srcOrd="0" destOrd="3" presId="urn:microsoft.com/office/officeart/2005/8/layout/hList1"/>
    <dgm:cxn modelId="{03C749D5-F19E-4BC2-8703-EE1F58B7E695}" srcId="{4C2E0602-9A30-415B-9594-5FAB8B4E7AA8}" destId="{3C2AEA10-F079-460C-9A3E-19B5E7ADFFFD}" srcOrd="2" destOrd="0" parTransId="{38DFD75B-3180-422E-8B69-927B8F990E23}" sibTransId="{3F185DB4-3D72-479B-BC01-49A801D7F717}"/>
    <dgm:cxn modelId="{AF781358-384B-40FE-B127-3C73FFCB2164}" type="presOf" srcId="{95E87B20-EBAA-463C-970E-47E9FC108835}" destId="{83C0E873-BF9A-4A78-AA93-52A6A315CAD2}" srcOrd="0" destOrd="3" presId="urn:microsoft.com/office/officeart/2005/8/layout/hList1"/>
    <dgm:cxn modelId="{C8C23A68-C1CF-449B-8729-33987C81A5B9}" type="presOf" srcId="{F5246802-2000-40A2-BB95-6297B0BC8E44}" destId="{E6E7C8F1-8C0B-4DF3-A16A-EAF9DDA4502F}" srcOrd="0" destOrd="1" presId="urn:microsoft.com/office/officeart/2005/8/layout/hList1"/>
    <dgm:cxn modelId="{F35E7811-95D8-4FE2-A3E8-FABCEFD6A859}" type="presOf" srcId="{4C2E0602-9A30-415B-9594-5FAB8B4E7AA8}" destId="{C7965D44-6DAD-43B2-916B-10318DDB91F8}" srcOrd="0" destOrd="0" presId="urn:microsoft.com/office/officeart/2005/8/layout/hList1"/>
    <dgm:cxn modelId="{3D72789F-C4B6-493A-AB38-257768CED45D}" srcId="{9BDCC145-69C7-4332-959C-05068ADBEC5F}" destId="{0A8D2543-ADA1-4BC8-A21B-F7B8DB4014BF}" srcOrd="0" destOrd="0" parTransId="{D37A4E6A-6F40-40AF-BFDB-FD6FE0D1B7A3}" sibTransId="{CE00D046-FA3A-45B7-BAC3-AAF7A9EA0431}"/>
    <dgm:cxn modelId="{AFD6CE00-4A65-45D4-9679-47948CA36BB9}" srcId="{4C2E0602-9A30-415B-9594-5FAB8B4E7AA8}" destId="{F5246802-2000-40A2-BB95-6297B0BC8E44}" srcOrd="1" destOrd="0" parTransId="{929AE750-E4FB-4067-896F-D33E5421F3F0}" sibTransId="{628EF31E-EE23-4552-A2C8-5BBC8E9E57D6}"/>
    <dgm:cxn modelId="{088B3767-D8AC-48F4-9FAA-94A34590C7A0}" type="presOf" srcId="{F8C82EAB-0A75-4144-8A07-8AC6BE37EDB8}" destId="{83C0E873-BF9A-4A78-AA93-52A6A315CAD2}" srcOrd="0" destOrd="2" presId="urn:microsoft.com/office/officeart/2005/8/layout/hList1"/>
    <dgm:cxn modelId="{00BF5058-0EF7-4971-89F5-A4A080BD4F26}" srcId="{E886D455-5134-43AB-B200-45610F5D084A}" destId="{C76D423A-BF5D-4396-AB3E-94EB52866A8E}" srcOrd="4" destOrd="0" parTransId="{EF139AC4-C973-4825-B249-F853A9A0F750}" sibTransId="{7BA25AA6-258A-4DF4-8DFE-336DF30896F2}"/>
    <dgm:cxn modelId="{017980C0-27C5-4626-9FF1-4FBD999F5FEA}" type="presOf" srcId="{E886D455-5134-43AB-B200-45610F5D084A}" destId="{BA547098-C123-4740-9610-049C034EBE34}" srcOrd="0" destOrd="0" presId="urn:microsoft.com/office/officeart/2005/8/layout/hList1"/>
    <dgm:cxn modelId="{F90C86F5-A7B9-4CB2-9F8B-5CD3243FEBCA}" type="presOf" srcId="{688EE957-7A1A-4767-9138-80B35FBB749E}" destId="{6A5067E9-7DA1-43CC-83D3-21F87487FF3C}" srcOrd="0" destOrd="1" presId="urn:microsoft.com/office/officeart/2005/8/layout/hList1"/>
    <dgm:cxn modelId="{A594E5A6-FEA9-418B-BBD6-61000F265585}" srcId="{651324D7-96A3-45DB-B26D-64670CC3DECF}" destId="{4C2E0602-9A30-415B-9594-5FAB8B4E7AA8}" srcOrd="0" destOrd="0" parTransId="{629AE22E-4ACE-4319-B19A-EB48358DCA5A}" sibTransId="{DFA954A6-CA40-4954-AF48-2BA67191299C}"/>
    <dgm:cxn modelId="{30A4C386-2B42-4858-BD31-E30589F376AA}" srcId="{9BDCC145-69C7-4332-959C-05068ADBEC5F}" destId="{941001A7-54E1-4742-8318-2F10A19E4DD9}" srcOrd="2" destOrd="0" parTransId="{33AC4C70-61DE-48B6-876B-674CD5F573ED}" sibTransId="{44F4F0DD-240B-4E0F-B3C9-3E360EF6EFD2}"/>
    <dgm:cxn modelId="{916EE378-52BC-48D2-88E7-79F1F2C4EE36}" type="presOf" srcId="{BC77BD8E-153F-4F7F-B4DF-6246EEFAFF22}" destId="{83C0E873-BF9A-4A78-AA93-52A6A315CAD2}" srcOrd="0" destOrd="1" presId="urn:microsoft.com/office/officeart/2005/8/layout/hList1"/>
    <dgm:cxn modelId="{745ABAA2-F45F-4BE5-A948-C14609B09BD0}" srcId="{E886D455-5134-43AB-B200-45610F5D084A}" destId="{95E87B20-EBAA-463C-970E-47E9FC108835}" srcOrd="3" destOrd="0" parTransId="{BFFFD29C-DAE1-4BF5-9357-4687C07BE93B}" sibTransId="{7F951534-42E2-43FC-BC95-D4F663E61AB8}"/>
    <dgm:cxn modelId="{AEBE4C28-81C7-4F3C-95CE-42F6343A4479}" type="presOf" srcId="{941001A7-54E1-4742-8318-2F10A19E4DD9}" destId="{6A5067E9-7DA1-43CC-83D3-21F87487FF3C}" srcOrd="0" destOrd="2" presId="urn:microsoft.com/office/officeart/2005/8/layout/hList1"/>
    <dgm:cxn modelId="{D019E725-E989-4D05-BB6B-F794D1B52EFA}" srcId="{4C2E0602-9A30-415B-9594-5FAB8B4E7AA8}" destId="{11AE2370-87EF-43F8-8E0B-F58D4E401763}" srcOrd="0" destOrd="0" parTransId="{F88F4118-770E-4ED3-B8E9-AD97EF883212}" sibTransId="{59A8098F-70F3-4DE2-B048-2D48D54C9AAD}"/>
    <dgm:cxn modelId="{45FB04E2-B844-4DDA-B8B8-4511A07FB6D7}" srcId="{48F40F9B-0C66-4E1B-BB05-DF53E8529C09}" destId="{E058831A-5860-4458-A4EF-F8AD13CC9DC1}" srcOrd="0" destOrd="0" parTransId="{D911F536-5973-460A-9C08-7E7F0B32C8C1}" sibTransId="{138FECAC-F442-4CBA-8D55-58AC843B2CAB}"/>
    <dgm:cxn modelId="{A02C633D-F71C-45E6-BDAF-3F311E4FD988}" type="presOf" srcId="{E058831A-5860-4458-A4EF-F8AD13CC9DC1}" destId="{5ADB3F41-D4AA-4534-92F5-FB25B73019A1}" srcOrd="0" destOrd="0" presId="urn:microsoft.com/office/officeart/2005/8/layout/hList1"/>
    <dgm:cxn modelId="{D27B3CB2-4D7C-4745-B928-A5FEBF332F31}" type="presOf" srcId="{48F40F9B-0C66-4E1B-BB05-DF53E8529C09}" destId="{E08939BA-3CF4-41C5-906F-308A6FDE4B7F}" srcOrd="0" destOrd="0" presId="urn:microsoft.com/office/officeart/2005/8/layout/hList1"/>
    <dgm:cxn modelId="{EDEE6FB5-010F-4AB0-B74C-2727E030058B}" srcId="{651324D7-96A3-45DB-B26D-64670CC3DECF}" destId="{48F40F9B-0C66-4E1B-BB05-DF53E8529C09}" srcOrd="3" destOrd="0" parTransId="{DC54390A-68E8-4990-AE65-CE8D9C099AD4}" sibTransId="{E179063B-7CB2-4308-9934-8B17EF3167F4}"/>
    <dgm:cxn modelId="{D20F14A6-B843-411F-818D-468329599EB6}" type="presOf" srcId="{9BDCC145-69C7-4332-959C-05068ADBEC5F}" destId="{04EEFB1E-D214-4BB3-8FEC-B2F31DD24032}" srcOrd="0" destOrd="0" presId="urn:microsoft.com/office/officeart/2005/8/layout/hList1"/>
    <dgm:cxn modelId="{8F7BB7BA-DAE0-46F2-8822-148202979421}" type="presOf" srcId="{3C2AEA10-F079-460C-9A3E-19B5E7ADFFFD}" destId="{E6E7C8F1-8C0B-4DF3-A16A-EAF9DDA4502F}" srcOrd="0" destOrd="2" presId="urn:microsoft.com/office/officeart/2005/8/layout/hList1"/>
    <dgm:cxn modelId="{2CB7E55B-C7E5-4C80-B60A-8B5762AFB96C}" srcId="{E886D455-5134-43AB-B200-45610F5D084A}" destId="{BC77BD8E-153F-4F7F-B4DF-6246EEFAFF22}" srcOrd="1" destOrd="0" parTransId="{9E901958-19F7-4CB8-92A2-0F9BF843B844}" sibTransId="{155EF127-14D6-47A2-9663-083EE8557E61}"/>
    <dgm:cxn modelId="{E8F04F8F-AE37-4D04-AAF1-159697EFC157}" srcId="{9BDCC145-69C7-4332-959C-05068ADBEC5F}" destId="{688EE957-7A1A-4767-9138-80B35FBB749E}" srcOrd="1" destOrd="0" parTransId="{FCDA0DC2-D48B-44CF-AD0E-9B11E75206CA}" sibTransId="{24DBE08F-577C-458B-ABDB-84397056440A}"/>
    <dgm:cxn modelId="{13476156-804E-4EBA-9357-9F0DF313C787}" type="presOf" srcId="{C76D423A-BF5D-4396-AB3E-94EB52866A8E}" destId="{83C0E873-BF9A-4A78-AA93-52A6A315CAD2}" srcOrd="0" destOrd="4" presId="urn:microsoft.com/office/officeart/2005/8/layout/hList1"/>
    <dgm:cxn modelId="{524CCA5F-A64B-4C95-A589-EB278921F257}" type="presOf" srcId="{0BC54DB3-4C0E-4527-9E87-9B98BDA8627C}" destId="{83C0E873-BF9A-4A78-AA93-52A6A315CAD2}" srcOrd="0" destOrd="0" presId="urn:microsoft.com/office/officeart/2005/8/layout/hList1"/>
    <dgm:cxn modelId="{E55F4665-927F-4DBA-83B3-2E0B9238DA2C}" type="presParOf" srcId="{341906F8-DD90-4C0F-8131-E6DA2E8450D3}" destId="{C1C8A459-723A-4F5A-8D75-4375D08BD2DD}" srcOrd="0" destOrd="0" presId="urn:microsoft.com/office/officeart/2005/8/layout/hList1"/>
    <dgm:cxn modelId="{F43E168D-61BA-4F8F-BDF4-C48462AF4CCA}" type="presParOf" srcId="{C1C8A459-723A-4F5A-8D75-4375D08BD2DD}" destId="{C7965D44-6DAD-43B2-916B-10318DDB91F8}" srcOrd="0" destOrd="0" presId="urn:microsoft.com/office/officeart/2005/8/layout/hList1"/>
    <dgm:cxn modelId="{FDBB0618-0A05-47AF-80A0-C7FDA1170FA5}" type="presParOf" srcId="{C1C8A459-723A-4F5A-8D75-4375D08BD2DD}" destId="{E6E7C8F1-8C0B-4DF3-A16A-EAF9DDA4502F}" srcOrd="1" destOrd="0" presId="urn:microsoft.com/office/officeart/2005/8/layout/hList1"/>
    <dgm:cxn modelId="{F40E8D44-B264-4B8D-8E8A-E02E15D56FD4}" type="presParOf" srcId="{341906F8-DD90-4C0F-8131-E6DA2E8450D3}" destId="{4B632DB3-EEA0-42E9-97C3-E892462C2777}" srcOrd="1" destOrd="0" presId="urn:microsoft.com/office/officeart/2005/8/layout/hList1"/>
    <dgm:cxn modelId="{2C1B80D2-31DD-414F-B2E4-3372B4F14AFB}" type="presParOf" srcId="{341906F8-DD90-4C0F-8131-E6DA2E8450D3}" destId="{9E32E463-C4DA-4440-9DD5-0392D4154FC3}" srcOrd="2" destOrd="0" presId="urn:microsoft.com/office/officeart/2005/8/layout/hList1"/>
    <dgm:cxn modelId="{8E6FD8D6-21C8-4F43-ADC9-D1DFACFD6304}" type="presParOf" srcId="{9E32E463-C4DA-4440-9DD5-0392D4154FC3}" destId="{04EEFB1E-D214-4BB3-8FEC-B2F31DD24032}" srcOrd="0" destOrd="0" presId="urn:microsoft.com/office/officeart/2005/8/layout/hList1"/>
    <dgm:cxn modelId="{92883B52-A49B-4CED-B8CB-A4CACD7BAC21}" type="presParOf" srcId="{9E32E463-C4DA-4440-9DD5-0392D4154FC3}" destId="{6A5067E9-7DA1-43CC-83D3-21F87487FF3C}" srcOrd="1" destOrd="0" presId="urn:microsoft.com/office/officeart/2005/8/layout/hList1"/>
    <dgm:cxn modelId="{4713A235-448E-4ACE-908C-040DD8A00D25}" type="presParOf" srcId="{341906F8-DD90-4C0F-8131-E6DA2E8450D3}" destId="{A034A7B3-B405-49E6-A4EF-C68E9CFC9CD4}" srcOrd="3" destOrd="0" presId="urn:microsoft.com/office/officeart/2005/8/layout/hList1"/>
    <dgm:cxn modelId="{D971895F-485C-4B6F-BB6D-F45FBE859A64}" type="presParOf" srcId="{341906F8-DD90-4C0F-8131-E6DA2E8450D3}" destId="{178FBD2E-E122-431C-A444-9A3560A53765}" srcOrd="4" destOrd="0" presId="urn:microsoft.com/office/officeart/2005/8/layout/hList1"/>
    <dgm:cxn modelId="{6C4FBEE5-06AD-4FE2-8667-2F94308178E7}" type="presParOf" srcId="{178FBD2E-E122-431C-A444-9A3560A53765}" destId="{BA547098-C123-4740-9610-049C034EBE34}" srcOrd="0" destOrd="0" presId="urn:microsoft.com/office/officeart/2005/8/layout/hList1"/>
    <dgm:cxn modelId="{DCB146A0-E428-40BF-AA99-6D69BB370DAE}" type="presParOf" srcId="{178FBD2E-E122-431C-A444-9A3560A53765}" destId="{83C0E873-BF9A-4A78-AA93-52A6A315CAD2}" srcOrd="1" destOrd="0" presId="urn:microsoft.com/office/officeart/2005/8/layout/hList1"/>
    <dgm:cxn modelId="{913EB53B-C499-40D5-80F3-D83D055E319D}" type="presParOf" srcId="{341906F8-DD90-4C0F-8131-E6DA2E8450D3}" destId="{FD720F13-CD60-4D19-AD3B-AD526D1E1608}" srcOrd="5" destOrd="0" presId="urn:microsoft.com/office/officeart/2005/8/layout/hList1"/>
    <dgm:cxn modelId="{3BD41D0A-AA28-4992-AE87-B550AE381585}" type="presParOf" srcId="{341906F8-DD90-4C0F-8131-E6DA2E8450D3}" destId="{D26FEA14-B420-4DA9-81F7-F718ADE9A7CC}" srcOrd="6" destOrd="0" presId="urn:microsoft.com/office/officeart/2005/8/layout/hList1"/>
    <dgm:cxn modelId="{116534D7-BD83-4E9B-A6E1-8A153F16A434}" type="presParOf" srcId="{D26FEA14-B420-4DA9-81F7-F718ADE9A7CC}" destId="{E08939BA-3CF4-41C5-906F-308A6FDE4B7F}" srcOrd="0" destOrd="0" presId="urn:microsoft.com/office/officeart/2005/8/layout/hList1"/>
    <dgm:cxn modelId="{3DD5BB9B-E7F2-4A41-B4E1-3C8F011D87EC}" type="presParOf" srcId="{D26FEA14-B420-4DA9-81F7-F718ADE9A7CC}" destId="{5ADB3F41-D4AA-4534-92F5-FB25B73019A1}" srcOrd="1" destOrd="0" presId="urn:microsoft.com/office/officeart/2005/8/layout/h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1324D7-96A3-45DB-B26D-64670CC3DEC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4C2E0602-9A30-415B-9594-5FAB8B4E7AA8}">
      <dgm:prSet phldrT="[Text]" custT="1"/>
      <dgm:spPr/>
      <dgm:t>
        <a:bodyPr/>
        <a:lstStyle/>
        <a:p>
          <a:r>
            <a:rPr lang="en-US" sz="1400" b="1" dirty="0" smtClean="0"/>
            <a:t>Energy Generation and Transmission</a:t>
          </a:r>
          <a:endParaRPr lang="en-US" sz="1400" b="1" dirty="0"/>
        </a:p>
      </dgm:t>
    </dgm:pt>
    <dgm:pt modelId="{629AE22E-4ACE-4319-B19A-EB48358DCA5A}" type="parTrans" cxnId="{A594E5A6-FEA9-418B-BBD6-61000F265585}">
      <dgm:prSet/>
      <dgm:spPr/>
      <dgm:t>
        <a:bodyPr/>
        <a:lstStyle/>
        <a:p>
          <a:endParaRPr lang="en-US"/>
        </a:p>
      </dgm:t>
    </dgm:pt>
    <dgm:pt modelId="{DFA954A6-CA40-4954-AF48-2BA67191299C}" type="sibTrans" cxnId="{A594E5A6-FEA9-418B-BBD6-61000F265585}">
      <dgm:prSet/>
      <dgm:spPr/>
      <dgm:t>
        <a:bodyPr/>
        <a:lstStyle/>
        <a:p>
          <a:endParaRPr lang="en-US"/>
        </a:p>
      </dgm:t>
    </dgm:pt>
    <dgm:pt modelId="{9BDCC145-69C7-4332-959C-05068ADBEC5F}">
      <dgm:prSet phldrT="[Text]" custT="1"/>
      <dgm:spPr>
        <a:solidFill>
          <a:schemeClr val="accent1">
            <a:lumMod val="50000"/>
          </a:schemeClr>
        </a:solidFill>
      </dgm:spPr>
      <dgm:t>
        <a:bodyPr/>
        <a:lstStyle/>
        <a:p>
          <a:r>
            <a:rPr lang="en-US" sz="1400" b="1" dirty="0" smtClean="0"/>
            <a:t>Sustainable Transportation and Urban Development </a:t>
          </a:r>
          <a:endParaRPr lang="en-US" sz="1400" b="1" dirty="0"/>
        </a:p>
      </dgm:t>
    </dgm:pt>
    <dgm:pt modelId="{494C587A-57DE-4566-BA96-90655FE22940}" type="parTrans" cxnId="{7F39F0A9-34B9-44A0-8AB7-173AF07BD8E4}">
      <dgm:prSet/>
      <dgm:spPr/>
      <dgm:t>
        <a:bodyPr/>
        <a:lstStyle/>
        <a:p>
          <a:endParaRPr lang="en-US"/>
        </a:p>
      </dgm:t>
    </dgm:pt>
    <dgm:pt modelId="{92C607AC-7209-4361-AF27-0E22A7B8689F}" type="sibTrans" cxnId="{7F39F0A9-34B9-44A0-8AB7-173AF07BD8E4}">
      <dgm:prSet/>
      <dgm:spPr/>
      <dgm:t>
        <a:bodyPr/>
        <a:lstStyle/>
        <a:p>
          <a:endParaRPr lang="en-US"/>
        </a:p>
      </dgm:t>
    </dgm:pt>
    <dgm:pt modelId="{0A8D2543-ADA1-4BC8-A21B-F7B8DB4014BF}">
      <dgm:prSet phldrT="[Text]" custT="1"/>
      <dgm:spPr>
        <a:solidFill>
          <a:schemeClr val="accent3">
            <a:lumMod val="85000"/>
            <a:alpha val="90000"/>
          </a:schemeClr>
        </a:solidFill>
      </dgm:spPr>
      <dgm:t>
        <a:bodyPr/>
        <a:lstStyle/>
        <a:p>
          <a:r>
            <a:rPr lang="en-US" sz="1700" dirty="0" smtClean="0"/>
            <a:t>Sustainable aviation</a:t>
          </a:r>
          <a:endParaRPr lang="en-US" sz="1700" dirty="0"/>
        </a:p>
      </dgm:t>
    </dgm:pt>
    <dgm:pt modelId="{D37A4E6A-6F40-40AF-BFDB-FD6FE0D1B7A3}" type="parTrans" cxnId="{3D72789F-C4B6-493A-AB38-257768CED45D}">
      <dgm:prSet/>
      <dgm:spPr/>
      <dgm:t>
        <a:bodyPr/>
        <a:lstStyle/>
        <a:p>
          <a:endParaRPr lang="en-US"/>
        </a:p>
      </dgm:t>
    </dgm:pt>
    <dgm:pt modelId="{CE00D046-FA3A-45B7-BAC3-AAF7A9EA0431}" type="sibTrans" cxnId="{3D72789F-C4B6-493A-AB38-257768CED45D}">
      <dgm:prSet/>
      <dgm:spPr/>
      <dgm:t>
        <a:bodyPr/>
        <a:lstStyle/>
        <a:p>
          <a:endParaRPr lang="en-US"/>
        </a:p>
      </dgm:t>
    </dgm:pt>
    <dgm:pt modelId="{E886D455-5134-43AB-B200-45610F5D084A}">
      <dgm:prSet phldrT="[Text]" custT="1"/>
      <dgm:spPr/>
      <dgm:t>
        <a:bodyPr/>
        <a:lstStyle/>
        <a:p>
          <a:r>
            <a:rPr lang="en-US" sz="1700" b="1" dirty="0" smtClean="0"/>
            <a:t>Information Systems</a:t>
          </a:r>
          <a:endParaRPr lang="en-US" sz="1700" b="1" dirty="0"/>
        </a:p>
      </dgm:t>
    </dgm:pt>
    <dgm:pt modelId="{12CB197E-3241-4528-8F54-FD57ED5EF00B}" type="parTrans" cxnId="{4BDF43F3-2510-46BB-BA32-029046429567}">
      <dgm:prSet/>
      <dgm:spPr/>
      <dgm:t>
        <a:bodyPr/>
        <a:lstStyle/>
        <a:p>
          <a:endParaRPr lang="en-US"/>
        </a:p>
      </dgm:t>
    </dgm:pt>
    <dgm:pt modelId="{6F6C2214-00DB-4790-A1BA-ED214C181021}" type="sibTrans" cxnId="{4BDF43F3-2510-46BB-BA32-029046429567}">
      <dgm:prSet/>
      <dgm:spPr/>
      <dgm:t>
        <a:bodyPr/>
        <a:lstStyle/>
        <a:p>
          <a:endParaRPr lang="en-US"/>
        </a:p>
      </dgm:t>
    </dgm:pt>
    <dgm:pt modelId="{0BC54DB3-4C0E-4527-9E87-9B98BDA8627C}">
      <dgm:prSet phldrT="[Text]" custT="1"/>
      <dgm:spPr/>
      <dgm:t>
        <a:bodyPr/>
        <a:lstStyle/>
        <a:p>
          <a:r>
            <a:rPr lang="en-US" sz="1700" dirty="0" smtClean="0"/>
            <a:t>Technology forecasting</a:t>
          </a:r>
          <a:endParaRPr lang="en-US" sz="1700" dirty="0"/>
        </a:p>
      </dgm:t>
    </dgm:pt>
    <dgm:pt modelId="{5A07B107-C2EE-49CE-882D-C6A5695A48E5}" type="parTrans" cxnId="{2578F16F-7791-48EA-9224-F288C9B792F7}">
      <dgm:prSet/>
      <dgm:spPr/>
      <dgm:t>
        <a:bodyPr/>
        <a:lstStyle/>
        <a:p>
          <a:endParaRPr lang="en-US"/>
        </a:p>
      </dgm:t>
    </dgm:pt>
    <dgm:pt modelId="{13FED815-DB7E-4F29-BF0E-5A2C23A750CA}" type="sibTrans" cxnId="{2578F16F-7791-48EA-9224-F288C9B792F7}">
      <dgm:prSet/>
      <dgm:spPr/>
      <dgm:t>
        <a:bodyPr/>
        <a:lstStyle/>
        <a:p>
          <a:endParaRPr lang="en-US"/>
        </a:p>
      </dgm:t>
    </dgm:pt>
    <dgm:pt modelId="{11AE2370-87EF-43F8-8E0B-F58D4E401763}">
      <dgm:prSet phldrT="[Text]" custT="1"/>
      <dgm:spPr/>
      <dgm:t>
        <a:bodyPr/>
        <a:lstStyle/>
        <a:p>
          <a:r>
            <a:rPr lang="en-US" sz="1700" dirty="0" smtClean="0"/>
            <a:t>Electricity transmission networks</a:t>
          </a:r>
          <a:endParaRPr lang="en-US" sz="1700" dirty="0"/>
        </a:p>
      </dgm:t>
    </dgm:pt>
    <dgm:pt modelId="{F88F4118-770E-4ED3-B8E9-AD97EF883212}" type="parTrans" cxnId="{D019E725-E989-4D05-BB6B-F794D1B52EFA}">
      <dgm:prSet/>
      <dgm:spPr/>
      <dgm:t>
        <a:bodyPr/>
        <a:lstStyle/>
        <a:p>
          <a:endParaRPr lang="en-US"/>
        </a:p>
      </dgm:t>
    </dgm:pt>
    <dgm:pt modelId="{59A8098F-70F3-4DE2-B048-2D48D54C9AAD}" type="sibTrans" cxnId="{D019E725-E989-4D05-BB6B-F794D1B52EFA}">
      <dgm:prSet/>
      <dgm:spPr/>
      <dgm:t>
        <a:bodyPr/>
        <a:lstStyle/>
        <a:p>
          <a:endParaRPr lang="en-US"/>
        </a:p>
      </dgm:t>
    </dgm:pt>
    <dgm:pt modelId="{48F40F9B-0C66-4E1B-BB05-DF53E8529C09}">
      <dgm:prSet custT="1"/>
      <dgm:spPr>
        <a:solidFill>
          <a:srgbClr val="9966FF"/>
        </a:solidFill>
      </dgm:spPr>
      <dgm:t>
        <a:bodyPr/>
        <a:lstStyle/>
        <a:p>
          <a:r>
            <a:rPr lang="en-US" sz="1400" b="1" dirty="0" smtClean="0"/>
            <a:t>Sustainable Design and Manufacturing</a:t>
          </a:r>
          <a:endParaRPr lang="en-US" sz="1400" b="1" dirty="0"/>
        </a:p>
      </dgm:t>
    </dgm:pt>
    <dgm:pt modelId="{DC54390A-68E8-4990-AE65-CE8D9C099AD4}" type="parTrans" cxnId="{EDEE6FB5-010F-4AB0-B74C-2727E030058B}">
      <dgm:prSet/>
      <dgm:spPr/>
      <dgm:t>
        <a:bodyPr/>
        <a:lstStyle/>
        <a:p>
          <a:endParaRPr lang="en-US"/>
        </a:p>
      </dgm:t>
    </dgm:pt>
    <dgm:pt modelId="{E179063B-7CB2-4308-9934-8B17EF3167F4}" type="sibTrans" cxnId="{EDEE6FB5-010F-4AB0-B74C-2727E030058B}">
      <dgm:prSet/>
      <dgm:spPr/>
      <dgm:t>
        <a:bodyPr/>
        <a:lstStyle/>
        <a:p>
          <a:endParaRPr lang="en-US"/>
        </a:p>
      </dgm:t>
    </dgm:pt>
    <dgm:pt modelId="{E058831A-5860-4458-A4EF-F8AD13CC9DC1}">
      <dgm:prSet custT="1"/>
      <dgm:spPr>
        <a:solidFill>
          <a:schemeClr val="accent3">
            <a:lumMod val="85000"/>
            <a:alpha val="90000"/>
          </a:schemeClr>
        </a:solidFill>
      </dgm:spPr>
      <dgm:t>
        <a:bodyPr/>
        <a:lstStyle/>
        <a:p>
          <a:r>
            <a:rPr lang="en-US" sz="1600" dirty="0" smtClean="0"/>
            <a:t>Lean manufacturing and operations </a:t>
          </a:r>
          <a:endParaRPr lang="en-US" sz="1600" dirty="0"/>
        </a:p>
      </dgm:t>
    </dgm:pt>
    <dgm:pt modelId="{D911F536-5973-460A-9C08-7E7F0B32C8C1}" type="parTrans" cxnId="{45FB04E2-B844-4DDA-B8B8-4511A07FB6D7}">
      <dgm:prSet/>
      <dgm:spPr/>
      <dgm:t>
        <a:bodyPr/>
        <a:lstStyle/>
        <a:p>
          <a:endParaRPr lang="en-US"/>
        </a:p>
      </dgm:t>
    </dgm:pt>
    <dgm:pt modelId="{138FECAC-F442-4CBA-8D55-58AC843B2CAB}" type="sibTrans" cxnId="{45FB04E2-B844-4DDA-B8B8-4511A07FB6D7}">
      <dgm:prSet/>
      <dgm:spPr/>
      <dgm:t>
        <a:bodyPr/>
        <a:lstStyle/>
        <a:p>
          <a:endParaRPr lang="en-US"/>
        </a:p>
      </dgm:t>
    </dgm:pt>
    <dgm:pt modelId="{44C5EEF3-EB92-431F-8D69-543A393A6FBA}">
      <dgm:prSet phldrT="[Text]" custT="1"/>
      <dgm:spPr/>
      <dgm:t>
        <a:bodyPr/>
        <a:lstStyle/>
        <a:p>
          <a:r>
            <a:rPr lang="en-US" sz="1700" dirty="0"/>
            <a:t>Large-scale electricity generation using renewable and sustainable resources</a:t>
          </a:r>
        </a:p>
      </dgm:t>
    </dgm:pt>
    <dgm:pt modelId="{48084CCC-E787-4CCE-921B-7835B2A67BE3}" type="parTrans" cxnId="{7B7F93BC-37C8-4F2E-BB40-560B657C3796}">
      <dgm:prSet/>
      <dgm:spPr/>
      <dgm:t>
        <a:bodyPr/>
        <a:lstStyle/>
        <a:p>
          <a:endParaRPr lang="en-US"/>
        </a:p>
      </dgm:t>
    </dgm:pt>
    <dgm:pt modelId="{9DBD0722-4221-4F57-9EE3-A399CE9FEEA8}" type="sibTrans" cxnId="{7B7F93BC-37C8-4F2E-BB40-560B657C3796}">
      <dgm:prSet/>
      <dgm:spPr/>
      <dgm:t>
        <a:bodyPr/>
        <a:lstStyle/>
        <a:p>
          <a:endParaRPr lang="en-US"/>
        </a:p>
      </dgm:t>
    </dgm:pt>
    <dgm:pt modelId="{D5044B13-2E45-4300-AB88-579A0F044222}">
      <dgm:prSet custT="1"/>
      <dgm:spPr>
        <a:solidFill>
          <a:schemeClr val="accent3">
            <a:lumMod val="85000"/>
            <a:alpha val="90000"/>
          </a:schemeClr>
        </a:solidFill>
      </dgm:spPr>
      <dgm:t>
        <a:bodyPr/>
        <a:lstStyle/>
        <a:p>
          <a:r>
            <a:rPr lang="en-US" sz="1700" dirty="0" smtClean="0"/>
            <a:t>Sustainable cities</a:t>
          </a:r>
          <a:endParaRPr lang="en-US" sz="1700" dirty="0"/>
        </a:p>
      </dgm:t>
    </dgm:pt>
    <dgm:pt modelId="{B1B1A16D-8537-47FB-AF7C-2690BBB49C63}" type="parTrans" cxnId="{A598D865-0B49-4F96-BB62-ED22B8F59815}">
      <dgm:prSet/>
      <dgm:spPr/>
      <dgm:t>
        <a:bodyPr/>
        <a:lstStyle/>
        <a:p>
          <a:endParaRPr lang="en-US"/>
        </a:p>
      </dgm:t>
    </dgm:pt>
    <dgm:pt modelId="{294F2361-126A-467C-B232-B5869EDCA55B}" type="sibTrans" cxnId="{A598D865-0B49-4F96-BB62-ED22B8F59815}">
      <dgm:prSet/>
      <dgm:spPr/>
      <dgm:t>
        <a:bodyPr/>
        <a:lstStyle/>
        <a:p>
          <a:endParaRPr lang="en-US"/>
        </a:p>
      </dgm:t>
    </dgm:pt>
    <dgm:pt modelId="{A9A99BB3-1F25-491C-A56D-B192F019FA21}">
      <dgm:prSet custT="1"/>
      <dgm:spPr>
        <a:solidFill>
          <a:schemeClr val="accent3">
            <a:lumMod val="85000"/>
            <a:alpha val="90000"/>
          </a:schemeClr>
        </a:solidFill>
      </dgm:spPr>
      <dgm:t>
        <a:bodyPr/>
        <a:lstStyle/>
        <a:p>
          <a:r>
            <a:rPr lang="en-US" sz="1700" dirty="0" smtClean="0"/>
            <a:t>Green (carbon-optimized) supply chains</a:t>
          </a:r>
          <a:endParaRPr lang="en-US" sz="1700" dirty="0"/>
        </a:p>
      </dgm:t>
    </dgm:pt>
    <dgm:pt modelId="{913C89AA-0829-4D28-A737-D39E689893CA}" type="parTrans" cxnId="{6853B16E-2442-48F0-8A14-C8B3249710E4}">
      <dgm:prSet/>
      <dgm:spPr/>
      <dgm:t>
        <a:bodyPr/>
        <a:lstStyle/>
        <a:p>
          <a:endParaRPr lang="en-US"/>
        </a:p>
      </dgm:t>
    </dgm:pt>
    <dgm:pt modelId="{C35D08BB-888C-4586-88B4-31A9EE8DCA38}" type="sibTrans" cxnId="{6853B16E-2442-48F0-8A14-C8B3249710E4}">
      <dgm:prSet/>
      <dgm:spPr/>
      <dgm:t>
        <a:bodyPr/>
        <a:lstStyle/>
        <a:p>
          <a:endParaRPr lang="en-US"/>
        </a:p>
      </dgm:t>
    </dgm:pt>
    <dgm:pt modelId="{DE69C6E0-7991-4F2D-A2A2-0EF0500E1DAA}">
      <dgm:prSet custT="1"/>
      <dgm:spPr/>
      <dgm:t>
        <a:bodyPr/>
        <a:lstStyle/>
        <a:p>
          <a:r>
            <a:rPr lang="en-US" sz="1700" dirty="0" smtClean="0"/>
            <a:t>Distributed computing and data storage</a:t>
          </a:r>
          <a:endParaRPr lang="en-US" sz="1700" dirty="0"/>
        </a:p>
      </dgm:t>
    </dgm:pt>
    <dgm:pt modelId="{A5799474-8282-4344-9041-A735E7253D27}" type="parTrans" cxnId="{9614EEC0-8CE7-4E01-8579-056E5DC76240}">
      <dgm:prSet/>
      <dgm:spPr/>
      <dgm:t>
        <a:bodyPr/>
        <a:lstStyle/>
        <a:p>
          <a:endParaRPr lang="en-US"/>
        </a:p>
      </dgm:t>
    </dgm:pt>
    <dgm:pt modelId="{03AE9ADD-147D-44EF-93C3-288D973C4154}" type="sibTrans" cxnId="{9614EEC0-8CE7-4E01-8579-056E5DC76240}">
      <dgm:prSet/>
      <dgm:spPr/>
      <dgm:t>
        <a:bodyPr/>
        <a:lstStyle/>
        <a:p>
          <a:endParaRPr lang="en-US"/>
        </a:p>
      </dgm:t>
    </dgm:pt>
    <dgm:pt modelId="{FDF645F2-FFC0-43A9-BCC9-3BFDA7A97885}">
      <dgm:prSet custT="1"/>
      <dgm:spPr/>
      <dgm:t>
        <a:bodyPr/>
        <a:lstStyle/>
        <a:p>
          <a:r>
            <a:rPr lang="en-US" sz="1700" dirty="0" smtClean="0"/>
            <a:t>Green (energy efficient) information technology and sustainable computing</a:t>
          </a:r>
          <a:endParaRPr lang="en-US" sz="1700" dirty="0"/>
        </a:p>
      </dgm:t>
    </dgm:pt>
    <dgm:pt modelId="{1607E14B-B445-4FE1-A82B-EB8B8861C09A}" type="parTrans" cxnId="{8BB0132B-43C0-4AD4-8A5A-92E47056DDE5}">
      <dgm:prSet/>
      <dgm:spPr/>
      <dgm:t>
        <a:bodyPr/>
        <a:lstStyle/>
        <a:p>
          <a:endParaRPr lang="en-US"/>
        </a:p>
      </dgm:t>
    </dgm:pt>
    <dgm:pt modelId="{027F3F71-A0AE-4F4E-982E-435474FD1414}" type="sibTrans" cxnId="{8BB0132B-43C0-4AD4-8A5A-92E47056DDE5}">
      <dgm:prSet/>
      <dgm:spPr/>
      <dgm:t>
        <a:bodyPr/>
        <a:lstStyle/>
        <a:p>
          <a:endParaRPr lang="en-US"/>
        </a:p>
      </dgm:t>
    </dgm:pt>
    <dgm:pt modelId="{F6918ABE-1E75-4AD1-9DE9-46445A323C85}">
      <dgm:prSet custT="1"/>
      <dgm:spPr>
        <a:solidFill>
          <a:schemeClr val="accent3">
            <a:lumMod val="85000"/>
            <a:alpha val="90000"/>
          </a:schemeClr>
        </a:solidFill>
      </dgm:spPr>
      <dgm:t>
        <a:bodyPr/>
        <a:lstStyle/>
        <a:p>
          <a:r>
            <a:rPr lang="en-US" sz="1600" dirty="0" smtClean="0"/>
            <a:t>Life cycle analysis</a:t>
          </a:r>
          <a:endParaRPr lang="en-US" sz="1600" dirty="0"/>
        </a:p>
      </dgm:t>
    </dgm:pt>
    <dgm:pt modelId="{FFDFEE40-0506-4C19-A5D1-22163C82ACFA}" type="parTrans" cxnId="{11339AF6-7E7A-4E81-B766-93453AC2B152}">
      <dgm:prSet/>
      <dgm:spPr/>
      <dgm:t>
        <a:bodyPr/>
        <a:lstStyle/>
        <a:p>
          <a:endParaRPr lang="en-US"/>
        </a:p>
      </dgm:t>
    </dgm:pt>
    <dgm:pt modelId="{F032B19A-EE69-4CAC-B7A8-61917D94040C}" type="sibTrans" cxnId="{11339AF6-7E7A-4E81-B766-93453AC2B152}">
      <dgm:prSet/>
      <dgm:spPr/>
      <dgm:t>
        <a:bodyPr/>
        <a:lstStyle/>
        <a:p>
          <a:endParaRPr lang="en-US"/>
        </a:p>
      </dgm:t>
    </dgm:pt>
    <dgm:pt modelId="{5B9E486A-D2FC-4338-AC6E-3E22FED79C84}">
      <dgm:prSet custT="1"/>
      <dgm:spPr>
        <a:solidFill>
          <a:schemeClr val="accent3">
            <a:lumMod val="85000"/>
            <a:alpha val="90000"/>
          </a:schemeClr>
        </a:solidFill>
      </dgm:spPr>
      <dgm:t>
        <a:bodyPr/>
        <a:lstStyle/>
        <a:p>
          <a:r>
            <a:rPr lang="en-US" sz="1600" dirty="0" smtClean="0"/>
            <a:t>Models for sustainable manufacturing</a:t>
          </a:r>
          <a:endParaRPr lang="en-US" sz="1600" dirty="0"/>
        </a:p>
      </dgm:t>
    </dgm:pt>
    <dgm:pt modelId="{62020819-1DA2-400B-97FC-7D8A0635BC42}" type="parTrans" cxnId="{D85D88DD-AACB-4E48-9E5B-5B2150D1C941}">
      <dgm:prSet/>
      <dgm:spPr/>
      <dgm:t>
        <a:bodyPr/>
        <a:lstStyle/>
        <a:p>
          <a:endParaRPr lang="en-US"/>
        </a:p>
      </dgm:t>
    </dgm:pt>
    <dgm:pt modelId="{FC231159-2912-4264-B4CF-06B1BC4C209D}" type="sibTrans" cxnId="{D85D88DD-AACB-4E48-9E5B-5B2150D1C941}">
      <dgm:prSet/>
      <dgm:spPr/>
      <dgm:t>
        <a:bodyPr/>
        <a:lstStyle/>
        <a:p>
          <a:endParaRPr lang="en-US"/>
        </a:p>
      </dgm:t>
    </dgm:pt>
    <dgm:pt modelId="{E183F4A4-D504-49C2-AD06-9B75E29ECAFF}">
      <dgm:prSet custT="1"/>
      <dgm:spPr>
        <a:solidFill>
          <a:schemeClr val="accent3">
            <a:lumMod val="85000"/>
            <a:alpha val="90000"/>
          </a:schemeClr>
        </a:solidFill>
      </dgm:spPr>
      <dgm:t>
        <a:bodyPr/>
        <a:lstStyle/>
        <a:p>
          <a:r>
            <a:rPr lang="en-US" sz="1600" dirty="0" smtClean="0"/>
            <a:t>Recovery, reuse, remanufacturing, and recycling of components and devices</a:t>
          </a:r>
          <a:endParaRPr lang="en-US" sz="1600" dirty="0"/>
        </a:p>
      </dgm:t>
    </dgm:pt>
    <dgm:pt modelId="{1C75BA45-271B-4048-AF78-E509059753FE}" type="parTrans" cxnId="{A7416AE7-3D04-4638-B0B3-A85F317A2F5A}">
      <dgm:prSet/>
      <dgm:spPr/>
      <dgm:t>
        <a:bodyPr/>
        <a:lstStyle/>
        <a:p>
          <a:endParaRPr lang="en-US"/>
        </a:p>
      </dgm:t>
    </dgm:pt>
    <dgm:pt modelId="{5985B5C9-527C-4E8F-BE5A-455C2622B163}" type="sibTrans" cxnId="{A7416AE7-3D04-4638-B0B3-A85F317A2F5A}">
      <dgm:prSet/>
      <dgm:spPr/>
      <dgm:t>
        <a:bodyPr/>
        <a:lstStyle/>
        <a:p>
          <a:endParaRPr lang="en-US"/>
        </a:p>
      </dgm:t>
    </dgm:pt>
    <dgm:pt modelId="{341906F8-DD90-4C0F-8131-E6DA2E8450D3}" type="pres">
      <dgm:prSet presAssocID="{651324D7-96A3-45DB-B26D-64670CC3DECF}" presName="Name0" presStyleCnt="0">
        <dgm:presLayoutVars>
          <dgm:dir/>
          <dgm:animLvl val="lvl"/>
          <dgm:resizeHandles val="exact"/>
        </dgm:presLayoutVars>
      </dgm:prSet>
      <dgm:spPr/>
      <dgm:t>
        <a:bodyPr/>
        <a:lstStyle/>
        <a:p>
          <a:endParaRPr lang="en-US"/>
        </a:p>
      </dgm:t>
    </dgm:pt>
    <dgm:pt modelId="{C1C8A459-723A-4F5A-8D75-4375D08BD2DD}" type="pres">
      <dgm:prSet presAssocID="{4C2E0602-9A30-415B-9594-5FAB8B4E7AA8}" presName="composite" presStyleCnt="0"/>
      <dgm:spPr/>
      <dgm:t>
        <a:bodyPr/>
        <a:lstStyle/>
        <a:p>
          <a:endParaRPr lang="en-US"/>
        </a:p>
      </dgm:t>
    </dgm:pt>
    <dgm:pt modelId="{C7965D44-6DAD-43B2-916B-10318DDB91F8}" type="pres">
      <dgm:prSet presAssocID="{4C2E0602-9A30-415B-9594-5FAB8B4E7AA8}" presName="parTx" presStyleLbl="alignNode1" presStyleIdx="0" presStyleCnt="4">
        <dgm:presLayoutVars>
          <dgm:chMax val="0"/>
          <dgm:chPref val="0"/>
          <dgm:bulletEnabled val="1"/>
        </dgm:presLayoutVars>
      </dgm:prSet>
      <dgm:spPr/>
      <dgm:t>
        <a:bodyPr/>
        <a:lstStyle/>
        <a:p>
          <a:endParaRPr lang="en-US"/>
        </a:p>
      </dgm:t>
    </dgm:pt>
    <dgm:pt modelId="{E6E7C8F1-8C0B-4DF3-A16A-EAF9DDA4502F}" type="pres">
      <dgm:prSet presAssocID="{4C2E0602-9A30-415B-9594-5FAB8B4E7AA8}" presName="desTx" presStyleLbl="alignAccFollowNode1" presStyleIdx="0" presStyleCnt="4" custLinFactNeighborX="-103" custLinFactNeighborY="-773">
        <dgm:presLayoutVars>
          <dgm:bulletEnabled val="1"/>
        </dgm:presLayoutVars>
      </dgm:prSet>
      <dgm:spPr/>
      <dgm:t>
        <a:bodyPr/>
        <a:lstStyle/>
        <a:p>
          <a:endParaRPr lang="en-US"/>
        </a:p>
      </dgm:t>
    </dgm:pt>
    <dgm:pt modelId="{4B632DB3-EEA0-42E9-97C3-E892462C2777}" type="pres">
      <dgm:prSet presAssocID="{DFA954A6-CA40-4954-AF48-2BA67191299C}" presName="space" presStyleCnt="0"/>
      <dgm:spPr/>
      <dgm:t>
        <a:bodyPr/>
        <a:lstStyle/>
        <a:p>
          <a:endParaRPr lang="en-US"/>
        </a:p>
      </dgm:t>
    </dgm:pt>
    <dgm:pt modelId="{9E32E463-C4DA-4440-9DD5-0392D4154FC3}" type="pres">
      <dgm:prSet presAssocID="{9BDCC145-69C7-4332-959C-05068ADBEC5F}" presName="composite" presStyleCnt="0"/>
      <dgm:spPr/>
      <dgm:t>
        <a:bodyPr/>
        <a:lstStyle/>
        <a:p>
          <a:endParaRPr lang="en-US"/>
        </a:p>
      </dgm:t>
    </dgm:pt>
    <dgm:pt modelId="{04EEFB1E-D214-4BB3-8FEC-B2F31DD24032}" type="pres">
      <dgm:prSet presAssocID="{9BDCC145-69C7-4332-959C-05068ADBEC5F}" presName="parTx" presStyleLbl="alignNode1" presStyleIdx="1" presStyleCnt="4">
        <dgm:presLayoutVars>
          <dgm:chMax val="0"/>
          <dgm:chPref val="0"/>
          <dgm:bulletEnabled val="1"/>
        </dgm:presLayoutVars>
      </dgm:prSet>
      <dgm:spPr/>
      <dgm:t>
        <a:bodyPr/>
        <a:lstStyle/>
        <a:p>
          <a:endParaRPr lang="en-US"/>
        </a:p>
      </dgm:t>
    </dgm:pt>
    <dgm:pt modelId="{6A5067E9-7DA1-43CC-83D3-21F87487FF3C}" type="pres">
      <dgm:prSet presAssocID="{9BDCC145-69C7-4332-959C-05068ADBEC5F}" presName="desTx" presStyleLbl="alignAccFollowNode1" presStyleIdx="1" presStyleCnt="4">
        <dgm:presLayoutVars>
          <dgm:bulletEnabled val="1"/>
        </dgm:presLayoutVars>
      </dgm:prSet>
      <dgm:spPr/>
      <dgm:t>
        <a:bodyPr/>
        <a:lstStyle/>
        <a:p>
          <a:endParaRPr lang="en-US"/>
        </a:p>
      </dgm:t>
    </dgm:pt>
    <dgm:pt modelId="{A034A7B3-B405-49E6-A4EF-C68E9CFC9CD4}" type="pres">
      <dgm:prSet presAssocID="{92C607AC-7209-4361-AF27-0E22A7B8689F}" presName="space" presStyleCnt="0"/>
      <dgm:spPr/>
      <dgm:t>
        <a:bodyPr/>
        <a:lstStyle/>
        <a:p>
          <a:endParaRPr lang="en-US"/>
        </a:p>
      </dgm:t>
    </dgm:pt>
    <dgm:pt modelId="{178FBD2E-E122-431C-A444-9A3560A53765}" type="pres">
      <dgm:prSet presAssocID="{E886D455-5134-43AB-B200-45610F5D084A}" presName="composite" presStyleCnt="0"/>
      <dgm:spPr/>
      <dgm:t>
        <a:bodyPr/>
        <a:lstStyle/>
        <a:p>
          <a:endParaRPr lang="en-US"/>
        </a:p>
      </dgm:t>
    </dgm:pt>
    <dgm:pt modelId="{BA547098-C123-4740-9610-049C034EBE34}" type="pres">
      <dgm:prSet presAssocID="{E886D455-5134-43AB-B200-45610F5D084A}" presName="parTx" presStyleLbl="alignNode1" presStyleIdx="2" presStyleCnt="4">
        <dgm:presLayoutVars>
          <dgm:chMax val="0"/>
          <dgm:chPref val="0"/>
          <dgm:bulletEnabled val="1"/>
        </dgm:presLayoutVars>
      </dgm:prSet>
      <dgm:spPr/>
      <dgm:t>
        <a:bodyPr/>
        <a:lstStyle/>
        <a:p>
          <a:endParaRPr lang="en-US"/>
        </a:p>
      </dgm:t>
    </dgm:pt>
    <dgm:pt modelId="{83C0E873-BF9A-4A78-AA93-52A6A315CAD2}" type="pres">
      <dgm:prSet presAssocID="{E886D455-5134-43AB-B200-45610F5D084A}" presName="desTx" presStyleLbl="alignAccFollowNode1" presStyleIdx="2" presStyleCnt="4">
        <dgm:presLayoutVars>
          <dgm:bulletEnabled val="1"/>
        </dgm:presLayoutVars>
      </dgm:prSet>
      <dgm:spPr/>
      <dgm:t>
        <a:bodyPr/>
        <a:lstStyle/>
        <a:p>
          <a:endParaRPr lang="en-US"/>
        </a:p>
      </dgm:t>
    </dgm:pt>
    <dgm:pt modelId="{FD720F13-CD60-4D19-AD3B-AD526D1E1608}" type="pres">
      <dgm:prSet presAssocID="{6F6C2214-00DB-4790-A1BA-ED214C181021}" presName="space" presStyleCnt="0"/>
      <dgm:spPr/>
    </dgm:pt>
    <dgm:pt modelId="{D26FEA14-B420-4DA9-81F7-F718ADE9A7CC}" type="pres">
      <dgm:prSet presAssocID="{48F40F9B-0C66-4E1B-BB05-DF53E8529C09}" presName="composite" presStyleCnt="0"/>
      <dgm:spPr/>
    </dgm:pt>
    <dgm:pt modelId="{E08939BA-3CF4-41C5-906F-308A6FDE4B7F}" type="pres">
      <dgm:prSet presAssocID="{48F40F9B-0C66-4E1B-BB05-DF53E8529C09}" presName="parTx" presStyleLbl="alignNode1" presStyleIdx="3" presStyleCnt="4">
        <dgm:presLayoutVars>
          <dgm:chMax val="0"/>
          <dgm:chPref val="0"/>
          <dgm:bulletEnabled val="1"/>
        </dgm:presLayoutVars>
      </dgm:prSet>
      <dgm:spPr/>
      <dgm:t>
        <a:bodyPr/>
        <a:lstStyle/>
        <a:p>
          <a:endParaRPr lang="en-US"/>
        </a:p>
      </dgm:t>
    </dgm:pt>
    <dgm:pt modelId="{5ADB3F41-D4AA-4534-92F5-FB25B73019A1}" type="pres">
      <dgm:prSet presAssocID="{48F40F9B-0C66-4E1B-BB05-DF53E8529C09}" presName="desTx" presStyleLbl="alignAccFollowNode1" presStyleIdx="3" presStyleCnt="4">
        <dgm:presLayoutVars>
          <dgm:bulletEnabled val="1"/>
        </dgm:presLayoutVars>
      </dgm:prSet>
      <dgm:spPr/>
      <dgm:t>
        <a:bodyPr/>
        <a:lstStyle/>
        <a:p>
          <a:endParaRPr lang="en-US"/>
        </a:p>
      </dgm:t>
    </dgm:pt>
  </dgm:ptLst>
  <dgm:cxnLst>
    <dgm:cxn modelId="{7B7F93BC-37C8-4F2E-BB40-560B657C3796}" srcId="{4C2E0602-9A30-415B-9594-5FAB8B4E7AA8}" destId="{44C5EEF3-EB92-431F-8D69-543A393A6FBA}" srcOrd="1" destOrd="0" parTransId="{48084CCC-E787-4CCE-921B-7835B2A67BE3}" sibTransId="{9DBD0722-4221-4F57-9EE3-A399CE9FEEA8}"/>
    <dgm:cxn modelId="{7F39F0A9-34B9-44A0-8AB7-173AF07BD8E4}" srcId="{651324D7-96A3-45DB-B26D-64670CC3DECF}" destId="{9BDCC145-69C7-4332-959C-05068ADBEC5F}" srcOrd="1" destOrd="0" parTransId="{494C587A-57DE-4566-BA96-90655FE22940}" sibTransId="{92C607AC-7209-4361-AF27-0E22A7B8689F}"/>
    <dgm:cxn modelId="{3B3AEF2F-6B2A-46C3-A8A3-8257C4D5599B}" type="presOf" srcId="{0BC54DB3-4C0E-4527-9E87-9B98BDA8627C}" destId="{83C0E873-BF9A-4A78-AA93-52A6A315CAD2}" srcOrd="0" destOrd="0" presId="urn:microsoft.com/office/officeart/2005/8/layout/hList1"/>
    <dgm:cxn modelId="{038AE7C9-A018-4DF3-9CB2-C864F55FBFC9}" type="presOf" srcId="{651324D7-96A3-45DB-B26D-64670CC3DECF}" destId="{341906F8-DD90-4C0F-8131-E6DA2E8450D3}" srcOrd="0" destOrd="0" presId="urn:microsoft.com/office/officeart/2005/8/layout/hList1"/>
    <dgm:cxn modelId="{2578F16F-7791-48EA-9224-F288C9B792F7}" srcId="{E886D455-5134-43AB-B200-45610F5D084A}" destId="{0BC54DB3-4C0E-4527-9E87-9B98BDA8627C}" srcOrd="0" destOrd="0" parTransId="{5A07B107-C2EE-49CE-882D-C6A5695A48E5}" sibTransId="{13FED815-DB7E-4F29-BF0E-5A2C23A750CA}"/>
    <dgm:cxn modelId="{4BDF43F3-2510-46BB-BA32-029046429567}" srcId="{651324D7-96A3-45DB-B26D-64670CC3DECF}" destId="{E886D455-5134-43AB-B200-45610F5D084A}" srcOrd="2" destOrd="0" parTransId="{12CB197E-3241-4528-8F54-FD57ED5EF00B}" sibTransId="{6F6C2214-00DB-4790-A1BA-ED214C181021}"/>
    <dgm:cxn modelId="{11339AF6-7E7A-4E81-B766-93453AC2B152}" srcId="{48F40F9B-0C66-4E1B-BB05-DF53E8529C09}" destId="{F6918ABE-1E75-4AD1-9DE9-46445A323C85}" srcOrd="1" destOrd="0" parTransId="{FFDFEE40-0506-4C19-A5D1-22163C82ACFA}" sibTransId="{F032B19A-EE69-4CAC-B7A8-61917D94040C}"/>
    <dgm:cxn modelId="{6853B16E-2442-48F0-8A14-C8B3249710E4}" srcId="{9BDCC145-69C7-4332-959C-05068ADBEC5F}" destId="{A9A99BB3-1F25-491C-A56D-B192F019FA21}" srcOrd="2" destOrd="0" parTransId="{913C89AA-0829-4D28-A737-D39E689893CA}" sibTransId="{C35D08BB-888C-4586-88B4-31A9EE8DCA38}"/>
    <dgm:cxn modelId="{A598D865-0B49-4F96-BB62-ED22B8F59815}" srcId="{9BDCC145-69C7-4332-959C-05068ADBEC5F}" destId="{D5044B13-2E45-4300-AB88-579A0F044222}" srcOrd="1" destOrd="0" parTransId="{B1B1A16D-8537-47FB-AF7C-2690BBB49C63}" sibTransId="{294F2361-126A-467C-B232-B5869EDCA55B}"/>
    <dgm:cxn modelId="{3D72789F-C4B6-493A-AB38-257768CED45D}" srcId="{9BDCC145-69C7-4332-959C-05068ADBEC5F}" destId="{0A8D2543-ADA1-4BC8-A21B-F7B8DB4014BF}" srcOrd="0" destOrd="0" parTransId="{D37A4E6A-6F40-40AF-BFDB-FD6FE0D1B7A3}" sibTransId="{CE00D046-FA3A-45B7-BAC3-AAF7A9EA0431}"/>
    <dgm:cxn modelId="{06B44B42-3C8D-4274-B8F9-E1744C98C3F1}" type="presOf" srcId="{5B9E486A-D2FC-4338-AC6E-3E22FED79C84}" destId="{5ADB3F41-D4AA-4534-92F5-FB25B73019A1}" srcOrd="0" destOrd="2" presId="urn:microsoft.com/office/officeart/2005/8/layout/hList1"/>
    <dgm:cxn modelId="{FF4CFFCE-AB00-4304-A37E-EBAE08691DA2}" type="presOf" srcId="{FDF645F2-FFC0-43A9-BCC9-3BFDA7A97885}" destId="{83C0E873-BF9A-4A78-AA93-52A6A315CAD2}" srcOrd="0" destOrd="2" presId="urn:microsoft.com/office/officeart/2005/8/layout/hList1"/>
    <dgm:cxn modelId="{84D9536D-8C03-4087-8831-CEDAE1F829D6}" type="presOf" srcId="{F6918ABE-1E75-4AD1-9DE9-46445A323C85}" destId="{5ADB3F41-D4AA-4534-92F5-FB25B73019A1}" srcOrd="0" destOrd="1" presId="urn:microsoft.com/office/officeart/2005/8/layout/hList1"/>
    <dgm:cxn modelId="{3CE029C6-826A-42A7-9F83-180E8718BC62}" type="presOf" srcId="{E058831A-5860-4458-A4EF-F8AD13CC9DC1}" destId="{5ADB3F41-D4AA-4534-92F5-FB25B73019A1}" srcOrd="0" destOrd="0" presId="urn:microsoft.com/office/officeart/2005/8/layout/hList1"/>
    <dgm:cxn modelId="{D85D88DD-AACB-4E48-9E5B-5B2150D1C941}" srcId="{48F40F9B-0C66-4E1B-BB05-DF53E8529C09}" destId="{5B9E486A-D2FC-4338-AC6E-3E22FED79C84}" srcOrd="2" destOrd="0" parTransId="{62020819-1DA2-400B-97FC-7D8A0635BC42}" sibTransId="{FC231159-2912-4264-B4CF-06B1BC4C209D}"/>
    <dgm:cxn modelId="{9614EEC0-8CE7-4E01-8579-056E5DC76240}" srcId="{E886D455-5134-43AB-B200-45610F5D084A}" destId="{DE69C6E0-7991-4F2D-A2A2-0EF0500E1DAA}" srcOrd="1" destOrd="0" parTransId="{A5799474-8282-4344-9041-A735E7253D27}" sibTransId="{03AE9ADD-147D-44EF-93C3-288D973C4154}"/>
    <dgm:cxn modelId="{B7EE8A25-9B9E-4C79-8888-44FBAE5E2ECF}" type="presOf" srcId="{E183F4A4-D504-49C2-AD06-9B75E29ECAFF}" destId="{5ADB3F41-D4AA-4534-92F5-FB25B73019A1}" srcOrd="0" destOrd="3" presId="urn:microsoft.com/office/officeart/2005/8/layout/hList1"/>
    <dgm:cxn modelId="{C59B6C49-4749-4B7E-9514-2A0993825DFD}" type="presOf" srcId="{E886D455-5134-43AB-B200-45610F5D084A}" destId="{BA547098-C123-4740-9610-049C034EBE34}" srcOrd="0" destOrd="0" presId="urn:microsoft.com/office/officeart/2005/8/layout/hList1"/>
    <dgm:cxn modelId="{A7416AE7-3D04-4638-B0B3-A85F317A2F5A}" srcId="{48F40F9B-0C66-4E1B-BB05-DF53E8529C09}" destId="{E183F4A4-D504-49C2-AD06-9B75E29ECAFF}" srcOrd="3" destOrd="0" parTransId="{1C75BA45-271B-4048-AF78-E509059753FE}" sibTransId="{5985B5C9-527C-4E8F-BE5A-455C2622B163}"/>
    <dgm:cxn modelId="{CCCDF82A-F4B2-48BC-9F2F-124657CB2756}" type="presOf" srcId="{A9A99BB3-1F25-491C-A56D-B192F019FA21}" destId="{6A5067E9-7DA1-43CC-83D3-21F87487FF3C}" srcOrd="0" destOrd="2" presId="urn:microsoft.com/office/officeart/2005/8/layout/hList1"/>
    <dgm:cxn modelId="{818DECBE-BA44-4B48-847F-C209CD9F4ACA}" type="presOf" srcId="{44C5EEF3-EB92-431F-8D69-543A393A6FBA}" destId="{E6E7C8F1-8C0B-4DF3-A16A-EAF9DDA4502F}" srcOrd="0" destOrd="1" presId="urn:microsoft.com/office/officeart/2005/8/layout/hList1"/>
    <dgm:cxn modelId="{A594E5A6-FEA9-418B-BBD6-61000F265585}" srcId="{651324D7-96A3-45DB-B26D-64670CC3DECF}" destId="{4C2E0602-9A30-415B-9594-5FAB8B4E7AA8}" srcOrd="0" destOrd="0" parTransId="{629AE22E-4ACE-4319-B19A-EB48358DCA5A}" sibTransId="{DFA954A6-CA40-4954-AF48-2BA67191299C}"/>
    <dgm:cxn modelId="{D019E725-E989-4D05-BB6B-F794D1B52EFA}" srcId="{4C2E0602-9A30-415B-9594-5FAB8B4E7AA8}" destId="{11AE2370-87EF-43F8-8E0B-F58D4E401763}" srcOrd="0" destOrd="0" parTransId="{F88F4118-770E-4ED3-B8E9-AD97EF883212}" sibTransId="{59A8098F-70F3-4DE2-B048-2D48D54C9AAD}"/>
    <dgm:cxn modelId="{45FB04E2-B844-4DDA-B8B8-4511A07FB6D7}" srcId="{48F40F9B-0C66-4E1B-BB05-DF53E8529C09}" destId="{E058831A-5860-4458-A4EF-F8AD13CC9DC1}" srcOrd="0" destOrd="0" parTransId="{D911F536-5973-460A-9C08-7E7F0B32C8C1}" sibTransId="{138FECAC-F442-4CBA-8D55-58AC843B2CAB}"/>
    <dgm:cxn modelId="{8BB0132B-43C0-4AD4-8A5A-92E47056DDE5}" srcId="{E886D455-5134-43AB-B200-45610F5D084A}" destId="{FDF645F2-FFC0-43A9-BCC9-3BFDA7A97885}" srcOrd="2" destOrd="0" parTransId="{1607E14B-B445-4FE1-A82B-EB8B8861C09A}" sibTransId="{027F3F71-A0AE-4F4E-982E-435474FD1414}"/>
    <dgm:cxn modelId="{EDEE6FB5-010F-4AB0-B74C-2727E030058B}" srcId="{651324D7-96A3-45DB-B26D-64670CC3DECF}" destId="{48F40F9B-0C66-4E1B-BB05-DF53E8529C09}" srcOrd="3" destOrd="0" parTransId="{DC54390A-68E8-4990-AE65-CE8D9C099AD4}" sibTransId="{E179063B-7CB2-4308-9934-8B17EF3167F4}"/>
    <dgm:cxn modelId="{3D9A394C-E132-48C8-ABA9-DB0AAFC254B6}" type="presOf" srcId="{DE69C6E0-7991-4F2D-A2A2-0EF0500E1DAA}" destId="{83C0E873-BF9A-4A78-AA93-52A6A315CAD2}" srcOrd="0" destOrd="1" presId="urn:microsoft.com/office/officeart/2005/8/layout/hList1"/>
    <dgm:cxn modelId="{3C3D2333-7FEF-4DC5-B5FC-C76C225EB698}" type="presOf" srcId="{9BDCC145-69C7-4332-959C-05068ADBEC5F}" destId="{04EEFB1E-D214-4BB3-8FEC-B2F31DD24032}" srcOrd="0" destOrd="0" presId="urn:microsoft.com/office/officeart/2005/8/layout/hList1"/>
    <dgm:cxn modelId="{8018B449-7322-4F89-A591-882B5A00F514}" type="presOf" srcId="{11AE2370-87EF-43F8-8E0B-F58D4E401763}" destId="{E6E7C8F1-8C0B-4DF3-A16A-EAF9DDA4502F}" srcOrd="0" destOrd="0" presId="urn:microsoft.com/office/officeart/2005/8/layout/hList1"/>
    <dgm:cxn modelId="{4D69B23F-3BEC-40E5-8EF6-20700AF80CCC}" type="presOf" srcId="{0A8D2543-ADA1-4BC8-A21B-F7B8DB4014BF}" destId="{6A5067E9-7DA1-43CC-83D3-21F87487FF3C}" srcOrd="0" destOrd="0" presId="urn:microsoft.com/office/officeart/2005/8/layout/hList1"/>
    <dgm:cxn modelId="{EFFC9EBA-B99B-4075-8629-443557DDC820}" type="presOf" srcId="{48F40F9B-0C66-4E1B-BB05-DF53E8529C09}" destId="{E08939BA-3CF4-41C5-906F-308A6FDE4B7F}" srcOrd="0" destOrd="0" presId="urn:microsoft.com/office/officeart/2005/8/layout/hList1"/>
    <dgm:cxn modelId="{693AEEA4-367C-49F6-A243-997CC21593F4}" type="presOf" srcId="{4C2E0602-9A30-415B-9594-5FAB8B4E7AA8}" destId="{C7965D44-6DAD-43B2-916B-10318DDB91F8}" srcOrd="0" destOrd="0" presId="urn:microsoft.com/office/officeart/2005/8/layout/hList1"/>
    <dgm:cxn modelId="{389CA2BD-AB85-4D60-83E4-E7B72148FAD1}" type="presOf" srcId="{D5044B13-2E45-4300-AB88-579A0F044222}" destId="{6A5067E9-7DA1-43CC-83D3-21F87487FF3C}" srcOrd="0" destOrd="1" presId="urn:microsoft.com/office/officeart/2005/8/layout/hList1"/>
    <dgm:cxn modelId="{4FB17506-018F-486F-ADE2-0B51442DAFD2}" type="presParOf" srcId="{341906F8-DD90-4C0F-8131-E6DA2E8450D3}" destId="{C1C8A459-723A-4F5A-8D75-4375D08BD2DD}" srcOrd="0" destOrd="0" presId="urn:microsoft.com/office/officeart/2005/8/layout/hList1"/>
    <dgm:cxn modelId="{A06D3A7C-0826-43CF-879F-6AE40B6BA06E}" type="presParOf" srcId="{C1C8A459-723A-4F5A-8D75-4375D08BD2DD}" destId="{C7965D44-6DAD-43B2-916B-10318DDB91F8}" srcOrd="0" destOrd="0" presId="urn:microsoft.com/office/officeart/2005/8/layout/hList1"/>
    <dgm:cxn modelId="{DDA1D492-FDE7-496D-9A5D-B57DC7FFE7C8}" type="presParOf" srcId="{C1C8A459-723A-4F5A-8D75-4375D08BD2DD}" destId="{E6E7C8F1-8C0B-4DF3-A16A-EAF9DDA4502F}" srcOrd="1" destOrd="0" presId="urn:microsoft.com/office/officeart/2005/8/layout/hList1"/>
    <dgm:cxn modelId="{1EF0FA2F-7B67-42BB-8CE8-8A1D9239C03B}" type="presParOf" srcId="{341906F8-DD90-4C0F-8131-E6DA2E8450D3}" destId="{4B632DB3-EEA0-42E9-97C3-E892462C2777}" srcOrd="1" destOrd="0" presId="urn:microsoft.com/office/officeart/2005/8/layout/hList1"/>
    <dgm:cxn modelId="{6D134C86-32F6-4C9F-96C0-C707A38AE9CA}" type="presParOf" srcId="{341906F8-DD90-4C0F-8131-E6DA2E8450D3}" destId="{9E32E463-C4DA-4440-9DD5-0392D4154FC3}" srcOrd="2" destOrd="0" presId="urn:microsoft.com/office/officeart/2005/8/layout/hList1"/>
    <dgm:cxn modelId="{1EF2BBC8-B6B1-424A-8F5E-3216C9B871BF}" type="presParOf" srcId="{9E32E463-C4DA-4440-9DD5-0392D4154FC3}" destId="{04EEFB1E-D214-4BB3-8FEC-B2F31DD24032}" srcOrd="0" destOrd="0" presId="urn:microsoft.com/office/officeart/2005/8/layout/hList1"/>
    <dgm:cxn modelId="{929CA72C-34C5-47B3-A5B4-FF41585B1769}" type="presParOf" srcId="{9E32E463-C4DA-4440-9DD5-0392D4154FC3}" destId="{6A5067E9-7DA1-43CC-83D3-21F87487FF3C}" srcOrd="1" destOrd="0" presId="urn:microsoft.com/office/officeart/2005/8/layout/hList1"/>
    <dgm:cxn modelId="{87385465-DB52-4498-8B26-9C18C6BF9EF4}" type="presParOf" srcId="{341906F8-DD90-4C0F-8131-E6DA2E8450D3}" destId="{A034A7B3-B405-49E6-A4EF-C68E9CFC9CD4}" srcOrd="3" destOrd="0" presId="urn:microsoft.com/office/officeart/2005/8/layout/hList1"/>
    <dgm:cxn modelId="{1BFF835B-14A1-4AFA-9AB7-68AD4DE038C7}" type="presParOf" srcId="{341906F8-DD90-4C0F-8131-E6DA2E8450D3}" destId="{178FBD2E-E122-431C-A444-9A3560A53765}" srcOrd="4" destOrd="0" presId="urn:microsoft.com/office/officeart/2005/8/layout/hList1"/>
    <dgm:cxn modelId="{20DBED6C-3A18-4476-A2A1-374FF79F5367}" type="presParOf" srcId="{178FBD2E-E122-431C-A444-9A3560A53765}" destId="{BA547098-C123-4740-9610-049C034EBE34}" srcOrd="0" destOrd="0" presId="urn:microsoft.com/office/officeart/2005/8/layout/hList1"/>
    <dgm:cxn modelId="{248368E7-D155-4201-9F37-43F5EE10D7AD}" type="presParOf" srcId="{178FBD2E-E122-431C-A444-9A3560A53765}" destId="{83C0E873-BF9A-4A78-AA93-52A6A315CAD2}" srcOrd="1" destOrd="0" presId="urn:microsoft.com/office/officeart/2005/8/layout/hList1"/>
    <dgm:cxn modelId="{9778605C-F9E0-4705-84A4-40B29E187000}" type="presParOf" srcId="{341906F8-DD90-4C0F-8131-E6DA2E8450D3}" destId="{FD720F13-CD60-4D19-AD3B-AD526D1E1608}" srcOrd="5" destOrd="0" presId="urn:microsoft.com/office/officeart/2005/8/layout/hList1"/>
    <dgm:cxn modelId="{4E3829C2-1FEC-4692-B765-AD20200C4545}" type="presParOf" srcId="{341906F8-DD90-4C0F-8131-E6DA2E8450D3}" destId="{D26FEA14-B420-4DA9-81F7-F718ADE9A7CC}" srcOrd="6" destOrd="0" presId="urn:microsoft.com/office/officeart/2005/8/layout/hList1"/>
    <dgm:cxn modelId="{0B178930-049D-43A2-8152-BFCE888BA8B0}" type="presParOf" srcId="{D26FEA14-B420-4DA9-81F7-F718ADE9A7CC}" destId="{E08939BA-3CF4-41C5-906F-308A6FDE4B7F}" srcOrd="0" destOrd="0" presId="urn:microsoft.com/office/officeart/2005/8/layout/hList1"/>
    <dgm:cxn modelId="{5808F185-32EB-4151-88D2-F4E97E8F19F5}" type="presParOf" srcId="{D26FEA14-B420-4DA9-81F7-F718ADE9A7CC}" destId="{5ADB3F41-D4AA-4534-92F5-FB25B73019A1}" srcOrd="1" destOrd="0" presId="urn:microsoft.com/office/officeart/2005/8/layout/h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51324D7-96A3-45DB-B26D-64670CC3DEC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4C2E0602-9A30-415B-9594-5FAB8B4E7AA8}">
      <dgm:prSet phldrT="[Text]"/>
      <dgm:spPr/>
      <dgm:t>
        <a:bodyPr/>
        <a:lstStyle/>
        <a:p>
          <a:r>
            <a:rPr lang="en-US" b="1" dirty="0"/>
            <a:t>Energy Efficiency and Energy Conversion</a:t>
          </a:r>
        </a:p>
      </dgm:t>
    </dgm:pt>
    <dgm:pt modelId="{629AE22E-4ACE-4319-B19A-EB48358DCA5A}" type="parTrans" cxnId="{A594E5A6-FEA9-418B-BBD6-61000F265585}">
      <dgm:prSet/>
      <dgm:spPr/>
      <dgm:t>
        <a:bodyPr/>
        <a:lstStyle/>
        <a:p>
          <a:endParaRPr lang="en-US"/>
        </a:p>
      </dgm:t>
    </dgm:pt>
    <dgm:pt modelId="{DFA954A6-CA40-4954-AF48-2BA67191299C}" type="sibTrans" cxnId="{A594E5A6-FEA9-418B-BBD6-61000F265585}">
      <dgm:prSet/>
      <dgm:spPr/>
      <dgm:t>
        <a:bodyPr/>
        <a:lstStyle/>
        <a:p>
          <a:endParaRPr lang="en-US"/>
        </a:p>
      </dgm:t>
    </dgm:pt>
    <dgm:pt modelId="{9BDCC145-69C7-4332-959C-05068ADBEC5F}">
      <dgm:prSet phldrT="[Text]"/>
      <dgm:spPr>
        <a:solidFill>
          <a:schemeClr val="accent1">
            <a:lumMod val="75000"/>
          </a:schemeClr>
        </a:solidFill>
      </dgm:spPr>
      <dgm:t>
        <a:bodyPr/>
        <a:lstStyle/>
        <a:p>
          <a:r>
            <a:rPr lang="en-US" b="1" dirty="0"/>
            <a:t>Advanced Materials</a:t>
          </a:r>
        </a:p>
      </dgm:t>
    </dgm:pt>
    <dgm:pt modelId="{494C587A-57DE-4566-BA96-90655FE22940}" type="parTrans" cxnId="{7F39F0A9-34B9-44A0-8AB7-173AF07BD8E4}">
      <dgm:prSet/>
      <dgm:spPr/>
      <dgm:t>
        <a:bodyPr/>
        <a:lstStyle/>
        <a:p>
          <a:endParaRPr lang="en-US"/>
        </a:p>
      </dgm:t>
    </dgm:pt>
    <dgm:pt modelId="{92C607AC-7209-4361-AF27-0E22A7B8689F}" type="sibTrans" cxnId="{7F39F0A9-34B9-44A0-8AB7-173AF07BD8E4}">
      <dgm:prSet/>
      <dgm:spPr/>
      <dgm:t>
        <a:bodyPr/>
        <a:lstStyle/>
        <a:p>
          <a:endParaRPr lang="en-US"/>
        </a:p>
      </dgm:t>
    </dgm:pt>
    <dgm:pt modelId="{0A8D2543-ADA1-4BC8-A21B-F7B8DB4014BF}">
      <dgm:prSet phldrT="[Text]"/>
      <dgm:spPr>
        <a:solidFill>
          <a:schemeClr val="bg2">
            <a:lumMod val="40000"/>
            <a:lumOff val="60000"/>
            <a:alpha val="90000"/>
          </a:schemeClr>
        </a:solidFill>
      </dgm:spPr>
      <dgm:t>
        <a:bodyPr/>
        <a:lstStyle/>
        <a:p>
          <a:r>
            <a:rPr lang="en-US" dirty="0"/>
            <a:t>Photovoltaic materials</a:t>
          </a:r>
        </a:p>
      </dgm:t>
    </dgm:pt>
    <dgm:pt modelId="{D37A4E6A-6F40-40AF-BFDB-FD6FE0D1B7A3}" type="parTrans" cxnId="{3D72789F-C4B6-493A-AB38-257768CED45D}">
      <dgm:prSet/>
      <dgm:spPr/>
      <dgm:t>
        <a:bodyPr/>
        <a:lstStyle/>
        <a:p>
          <a:endParaRPr lang="en-US"/>
        </a:p>
      </dgm:t>
    </dgm:pt>
    <dgm:pt modelId="{CE00D046-FA3A-45B7-BAC3-AAF7A9EA0431}" type="sibTrans" cxnId="{3D72789F-C4B6-493A-AB38-257768CED45D}">
      <dgm:prSet/>
      <dgm:spPr/>
      <dgm:t>
        <a:bodyPr/>
        <a:lstStyle/>
        <a:p>
          <a:endParaRPr lang="en-US"/>
        </a:p>
      </dgm:t>
    </dgm:pt>
    <dgm:pt modelId="{E886D455-5134-43AB-B200-45610F5D084A}">
      <dgm:prSet phldrT="[Text]"/>
      <dgm:spPr/>
      <dgm:t>
        <a:bodyPr/>
        <a:lstStyle/>
        <a:p>
          <a:r>
            <a:rPr lang="en-US" b="1" dirty="0"/>
            <a:t>Water and Environment</a:t>
          </a:r>
        </a:p>
      </dgm:t>
    </dgm:pt>
    <dgm:pt modelId="{12CB197E-3241-4528-8F54-FD57ED5EF00B}" type="parTrans" cxnId="{4BDF43F3-2510-46BB-BA32-029046429567}">
      <dgm:prSet/>
      <dgm:spPr/>
      <dgm:t>
        <a:bodyPr/>
        <a:lstStyle/>
        <a:p>
          <a:endParaRPr lang="en-US"/>
        </a:p>
      </dgm:t>
    </dgm:pt>
    <dgm:pt modelId="{6F6C2214-00DB-4790-A1BA-ED214C181021}" type="sibTrans" cxnId="{4BDF43F3-2510-46BB-BA32-029046429567}">
      <dgm:prSet/>
      <dgm:spPr/>
      <dgm:t>
        <a:bodyPr/>
        <a:lstStyle/>
        <a:p>
          <a:endParaRPr lang="en-US"/>
        </a:p>
      </dgm:t>
    </dgm:pt>
    <dgm:pt modelId="{0BC54DB3-4C0E-4527-9E87-9B98BDA8627C}">
      <dgm:prSet phldrT="[Text]"/>
      <dgm:spPr>
        <a:solidFill>
          <a:schemeClr val="bg2">
            <a:lumMod val="40000"/>
            <a:lumOff val="60000"/>
            <a:alpha val="90000"/>
          </a:schemeClr>
        </a:solidFill>
      </dgm:spPr>
      <dgm:t>
        <a:bodyPr/>
        <a:lstStyle/>
        <a:p>
          <a:r>
            <a:rPr lang="en-US" dirty="0"/>
            <a:t>Desalination devices</a:t>
          </a:r>
        </a:p>
      </dgm:t>
    </dgm:pt>
    <dgm:pt modelId="{5A07B107-C2EE-49CE-882D-C6A5695A48E5}" type="parTrans" cxnId="{2578F16F-7791-48EA-9224-F288C9B792F7}">
      <dgm:prSet/>
      <dgm:spPr/>
      <dgm:t>
        <a:bodyPr/>
        <a:lstStyle/>
        <a:p>
          <a:endParaRPr lang="en-US"/>
        </a:p>
      </dgm:t>
    </dgm:pt>
    <dgm:pt modelId="{13FED815-DB7E-4F29-BF0E-5A2C23A750CA}" type="sibTrans" cxnId="{2578F16F-7791-48EA-9224-F288C9B792F7}">
      <dgm:prSet/>
      <dgm:spPr/>
      <dgm:t>
        <a:bodyPr/>
        <a:lstStyle/>
        <a:p>
          <a:endParaRPr lang="en-US"/>
        </a:p>
      </dgm:t>
    </dgm:pt>
    <dgm:pt modelId="{11AE2370-87EF-43F8-8E0B-F58D4E401763}">
      <dgm:prSet phldrT="[Text]"/>
      <dgm:spPr>
        <a:solidFill>
          <a:schemeClr val="bg2">
            <a:lumMod val="40000"/>
            <a:lumOff val="60000"/>
            <a:alpha val="90000"/>
          </a:schemeClr>
        </a:solidFill>
      </dgm:spPr>
      <dgm:t>
        <a:bodyPr/>
        <a:lstStyle/>
        <a:p>
          <a:r>
            <a:rPr lang="en-US" dirty="0" smtClean="0"/>
            <a:t>Photovoltaic </a:t>
          </a:r>
          <a:r>
            <a:rPr lang="en-US" dirty="0"/>
            <a:t>devices</a:t>
          </a:r>
        </a:p>
      </dgm:t>
    </dgm:pt>
    <dgm:pt modelId="{F88F4118-770E-4ED3-B8E9-AD97EF883212}" type="parTrans" cxnId="{D019E725-E989-4D05-BB6B-F794D1B52EFA}">
      <dgm:prSet/>
      <dgm:spPr/>
      <dgm:t>
        <a:bodyPr/>
        <a:lstStyle/>
        <a:p>
          <a:endParaRPr lang="en-US"/>
        </a:p>
      </dgm:t>
    </dgm:pt>
    <dgm:pt modelId="{59A8098F-70F3-4DE2-B048-2D48D54C9AAD}" type="sibTrans" cxnId="{D019E725-E989-4D05-BB6B-F794D1B52EFA}">
      <dgm:prSet/>
      <dgm:spPr/>
      <dgm:t>
        <a:bodyPr/>
        <a:lstStyle/>
        <a:p>
          <a:endParaRPr lang="en-US"/>
        </a:p>
      </dgm:t>
    </dgm:pt>
    <dgm:pt modelId="{71AFF790-90CF-4153-8234-354C49F9F0B2}">
      <dgm:prSet/>
      <dgm:spPr>
        <a:solidFill>
          <a:schemeClr val="bg2">
            <a:lumMod val="40000"/>
            <a:lumOff val="60000"/>
            <a:alpha val="90000"/>
          </a:schemeClr>
        </a:solidFill>
      </dgm:spPr>
      <dgm:t>
        <a:bodyPr/>
        <a:lstStyle/>
        <a:p>
          <a:r>
            <a:rPr lang="en-US" dirty="0"/>
            <a:t>Waste-to-energy</a:t>
          </a:r>
        </a:p>
      </dgm:t>
    </dgm:pt>
    <dgm:pt modelId="{BF96417F-2FD3-430C-8DB5-2D107BE957A9}" type="parTrans" cxnId="{C55FCDF8-3A86-4B76-A3FA-EA6BFC669C25}">
      <dgm:prSet/>
      <dgm:spPr/>
      <dgm:t>
        <a:bodyPr/>
        <a:lstStyle/>
        <a:p>
          <a:endParaRPr lang="en-US"/>
        </a:p>
      </dgm:t>
    </dgm:pt>
    <dgm:pt modelId="{51AC8C49-DC0D-4FE9-8C4F-32EA2F000595}" type="sibTrans" cxnId="{C55FCDF8-3A86-4B76-A3FA-EA6BFC669C25}">
      <dgm:prSet/>
      <dgm:spPr/>
      <dgm:t>
        <a:bodyPr/>
        <a:lstStyle/>
        <a:p>
          <a:endParaRPr lang="en-US"/>
        </a:p>
      </dgm:t>
    </dgm:pt>
    <dgm:pt modelId="{4CB5633C-309E-4A53-96DB-F89CEF67A54B}">
      <dgm:prSet/>
      <dgm:spPr>
        <a:solidFill>
          <a:schemeClr val="bg2">
            <a:lumMod val="40000"/>
            <a:lumOff val="60000"/>
            <a:alpha val="90000"/>
          </a:schemeClr>
        </a:solidFill>
      </dgm:spPr>
      <dgm:t>
        <a:bodyPr/>
        <a:lstStyle/>
        <a:p>
          <a:r>
            <a:rPr lang="en-US" dirty="0"/>
            <a:t>Nuclear energy</a:t>
          </a:r>
        </a:p>
      </dgm:t>
    </dgm:pt>
    <dgm:pt modelId="{8FE7616E-977F-42DF-9CEB-0A8C7F68CFD3}" type="parTrans" cxnId="{A9227D96-6C9E-4BF6-95A0-FB7868505428}">
      <dgm:prSet/>
      <dgm:spPr/>
      <dgm:t>
        <a:bodyPr/>
        <a:lstStyle/>
        <a:p>
          <a:endParaRPr lang="en-US"/>
        </a:p>
      </dgm:t>
    </dgm:pt>
    <dgm:pt modelId="{BBE09AB4-D7D7-49DB-ACF6-FDAD57998D99}" type="sibTrans" cxnId="{A9227D96-6C9E-4BF6-95A0-FB7868505428}">
      <dgm:prSet/>
      <dgm:spPr/>
      <dgm:t>
        <a:bodyPr/>
        <a:lstStyle/>
        <a:p>
          <a:endParaRPr lang="en-US"/>
        </a:p>
      </dgm:t>
    </dgm:pt>
    <dgm:pt modelId="{A2373131-5085-4FA2-932E-1B65F5F54B88}">
      <dgm:prSet/>
      <dgm:spPr>
        <a:solidFill>
          <a:schemeClr val="bg2">
            <a:lumMod val="40000"/>
            <a:lumOff val="60000"/>
            <a:alpha val="90000"/>
          </a:schemeClr>
        </a:solidFill>
      </dgm:spPr>
      <dgm:t>
        <a:bodyPr/>
        <a:lstStyle/>
        <a:p>
          <a:r>
            <a:rPr lang="en-US" dirty="0"/>
            <a:t>Marine energy</a:t>
          </a:r>
        </a:p>
      </dgm:t>
    </dgm:pt>
    <dgm:pt modelId="{627D3C49-AA16-4C74-8320-A5198726923A}" type="parTrans" cxnId="{9ABAF302-C142-441D-9541-A8A42DD9839A}">
      <dgm:prSet/>
      <dgm:spPr/>
      <dgm:t>
        <a:bodyPr/>
        <a:lstStyle/>
        <a:p>
          <a:endParaRPr lang="en-US"/>
        </a:p>
      </dgm:t>
    </dgm:pt>
    <dgm:pt modelId="{7CE7D2B8-C05A-4C39-8327-DC1566D287A7}" type="sibTrans" cxnId="{9ABAF302-C142-441D-9541-A8A42DD9839A}">
      <dgm:prSet/>
      <dgm:spPr/>
      <dgm:t>
        <a:bodyPr/>
        <a:lstStyle/>
        <a:p>
          <a:endParaRPr lang="en-US"/>
        </a:p>
      </dgm:t>
    </dgm:pt>
    <dgm:pt modelId="{8A0C3BA7-A95C-46B3-982A-1F776A53B71A}">
      <dgm:prSet/>
      <dgm:spPr>
        <a:solidFill>
          <a:schemeClr val="bg2">
            <a:lumMod val="40000"/>
            <a:lumOff val="60000"/>
            <a:alpha val="90000"/>
          </a:schemeClr>
        </a:solidFill>
      </dgm:spPr>
      <dgm:t>
        <a:bodyPr/>
        <a:lstStyle/>
        <a:p>
          <a:r>
            <a:rPr lang="en-US" dirty="0"/>
            <a:t>Fuel cells</a:t>
          </a:r>
        </a:p>
      </dgm:t>
    </dgm:pt>
    <dgm:pt modelId="{E65D012E-3497-45F7-8DF9-5B31D9C21AEE}" type="parTrans" cxnId="{FC1DDF43-F58E-4518-9062-9A8E0E5B3A65}">
      <dgm:prSet/>
      <dgm:spPr/>
      <dgm:t>
        <a:bodyPr/>
        <a:lstStyle/>
        <a:p>
          <a:endParaRPr lang="en-US"/>
        </a:p>
      </dgm:t>
    </dgm:pt>
    <dgm:pt modelId="{205E7C86-B1E6-4F51-8396-CA8EAC02E57C}" type="sibTrans" cxnId="{FC1DDF43-F58E-4518-9062-9A8E0E5B3A65}">
      <dgm:prSet/>
      <dgm:spPr/>
      <dgm:t>
        <a:bodyPr/>
        <a:lstStyle/>
        <a:p>
          <a:endParaRPr lang="en-US"/>
        </a:p>
      </dgm:t>
    </dgm:pt>
    <dgm:pt modelId="{48C77709-083C-4068-89A8-AEC3BC822C5C}">
      <dgm:prSet/>
      <dgm:spPr>
        <a:solidFill>
          <a:schemeClr val="bg2">
            <a:lumMod val="40000"/>
            <a:lumOff val="60000"/>
            <a:alpha val="90000"/>
          </a:schemeClr>
        </a:solidFill>
      </dgm:spPr>
      <dgm:t>
        <a:bodyPr/>
        <a:lstStyle/>
        <a:p>
          <a:r>
            <a:rPr lang="en-US" dirty="0"/>
            <a:t>Batteries</a:t>
          </a:r>
        </a:p>
      </dgm:t>
    </dgm:pt>
    <dgm:pt modelId="{8ACDD821-2EDE-4CAC-B1E1-CC8D28F2E961}" type="parTrans" cxnId="{374DDB46-631E-4D3E-8C84-8EB9915BE7A3}">
      <dgm:prSet/>
      <dgm:spPr/>
      <dgm:t>
        <a:bodyPr/>
        <a:lstStyle/>
        <a:p>
          <a:endParaRPr lang="en-US"/>
        </a:p>
      </dgm:t>
    </dgm:pt>
    <dgm:pt modelId="{13D79688-9AC3-4CA6-968E-3DFC277859EF}" type="sibTrans" cxnId="{374DDB46-631E-4D3E-8C84-8EB9915BE7A3}">
      <dgm:prSet/>
      <dgm:spPr/>
      <dgm:t>
        <a:bodyPr/>
        <a:lstStyle/>
        <a:p>
          <a:endParaRPr lang="en-US"/>
        </a:p>
      </dgm:t>
    </dgm:pt>
    <dgm:pt modelId="{602AF660-70B5-486A-8C0E-787A6072FA28}">
      <dgm:prSet/>
      <dgm:spPr>
        <a:solidFill>
          <a:schemeClr val="bg2">
            <a:lumMod val="40000"/>
            <a:lumOff val="60000"/>
            <a:alpha val="90000"/>
          </a:schemeClr>
        </a:solidFill>
      </dgm:spPr>
      <dgm:t>
        <a:bodyPr/>
        <a:lstStyle/>
        <a:p>
          <a:r>
            <a:rPr lang="en-US" dirty="0"/>
            <a:t>Thermoelectric materials</a:t>
          </a:r>
        </a:p>
      </dgm:t>
    </dgm:pt>
    <dgm:pt modelId="{DED99376-D740-40F1-9A68-CBE0DBCBCC6A}" type="parTrans" cxnId="{6465DC1A-55D6-406B-893B-375315B2146A}">
      <dgm:prSet/>
      <dgm:spPr/>
      <dgm:t>
        <a:bodyPr/>
        <a:lstStyle/>
        <a:p>
          <a:endParaRPr lang="en-US"/>
        </a:p>
      </dgm:t>
    </dgm:pt>
    <dgm:pt modelId="{782E47E9-F876-4FE7-A77B-87F408B00923}" type="sibTrans" cxnId="{6465DC1A-55D6-406B-893B-375315B2146A}">
      <dgm:prSet/>
      <dgm:spPr/>
      <dgm:t>
        <a:bodyPr/>
        <a:lstStyle/>
        <a:p>
          <a:endParaRPr lang="en-US"/>
        </a:p>
      </dgm:t>
    </dgm:pt>
    <dgm:pt modelId="{0A9135D4-7CDC-4E87-ABBD-3715D2B42331}">
      <dgm:prSet/>
      <dgm:spPr>
        <a:solidFill>
          <a:schemeClr val="bg2">
            <a:lumMod val="40000"/>
            <a:lumOff val="60000"/>
            <a:alpha val="90000"/>
          </a:schemeClr>
        </a:solidFill>
      </dgm:spPr>
      <dgm:t>
        <a:bodyPr/>
        <a:lstStyle/>
        <a:p>
          <a:r>
            <a:rPr lang="en-US" dirty="0"/>
            <a:t>Biomaterials</a:t>
          </a:r>
        </a:p>
      </dgm:t>
    </dgm:pt>
    <dgm:pt modelId="{053DD636-7FB0-4CAF-9109-B7906E2C1B8B}" type="parTrans" cxnId="{AA7AC8CC-BA81-46E0-B82C-CC3AD0C4C82A}">
      <dgm:prSet/>
      <dgm:spPr/>
      <dgm:t>
        <a:bodyPr/>
        <a:lstStyle/>
        <a:p>
          <a:endParaRPr lang="en-US"/>
        </a:p>
      </dgm:t>
    </dgm:pt>
    <dgm:pt modelId="{16614A62-B7B4-4824-B8E8-7F7F17EAE0CF}" type="sibTrans" cxnId="{AA7AC8CC-BA81-46E0-B82C-CC3AD0C4C82A}">
      <dgm:prSet/>
      <dgm:spPr/>
      <dgm:t>
        <a:bodyPr/>
        <a:lstStyle/>
        <a:p>
          <a:endParaRPr lang="en-US"/>
        </a:p>
      </dgm:t>
    </dgm:pt>
    <dgm:pt modelId="{1E3A4D60-1C7B-47AA-AF18-471B9625FFEB}">
      <dgm:prSet/>
      <dgm:spPr>
        <a:solidFill>
          <a:schemeClr val="bg2">
            <a:lumMod val="40000"/>
            <a:lumOff val="60000"/>
            <a:alpha val="90000"/>
          </a:schemeClr>
        </a:solidFill>
      </dgm:spPr>
      <dgm:t>
        <a:bodyPr/>
        <a:lstStyle/>
        <a:p>
          <a:r>
            <a:rPr lang="en-US" dirty="0"/>
            <a:t>Nanostructured materials</a:t>
          </a:r>
        </a:p>
      </dgm:t>
    </dgm:pt>
    <dgm:pt modelId="{A818F26D-D223-4050-9158-9780F43DF9AD}" type="parTrans" cxnId="{55B64E42-C304-4FB2-A2A1-8923946ED3A1}">
      <dgm:prSet/>
      <dgm:spPr/>
      <dgm:t>
        <a:bodyPr/>
        <a:lstStyle/>
        <a:p>
          <a:endParaRPr lang="en-US"/>
        </a:p>
      </dgm:t>
    </dgm:pt>
    <dgm:pt modelId="{47E9375E-D660-4748-B4A7-D5FE88FFA07A}" type="sibTrans" cxnId="{55B64E42-C304-4FB2-A2A1-8923946ED3A1}">
      <dgm:prSet/>
      <dgm:spPr/>
      <dgm:t>
        <a:bodyPr/>
        <a:lstStyle/>
        <a:p>
          <a:endParaRPr lang="en-US"/>
        </a:p>
      </dgm:t>
    </dgm:pt>
    <dgm:pt modelId="{EF1E00B8-08C2-489A-A411-240EC3EDE25F}">
      <dgm:prSet/>
      <dgm:spPr>
        <a:solidFill>
          <a:schemeClr val="bg2">
            <a:lumMod val="40000"/>
            <a:lumOff val="60000"/>
            <a:alpha val="90000"/>
          </a:schemeClr>
        </a:solidFill>
      </dgm:spPr>
      <dgm:t>
        <a:bodyPr/>
        <a:lstStyle/>
        <a:p>
          <a:r>
            <a:rPr lang="en-US" dirty="0"/>
            <a:t>Lightweight alloys</a:t>
          </a:r>
        </a:p>
      </dgm:t>
    </dgm:pt>
    <dgm:pt modelId="{A491FA4E-899A-4D1B-A9D0-876F45D840F7}" type="parTrans" cxnId="{DE643384-834C-4116-9FC5-D0F89626A03B}">
      <dgm:prSet/>
      <dgm:spPr/>
      <dgm:t>
        <a:bodyPr/>
        <a:lstStyle/>
        <a:p>
          <a:endParaRPr lang="en-US"/>
        </a:p>
      </dgm:t>
    </dgm:pt>
    <dgm:pt modelId="{E1A50335-6F82-4F61-8340-97329038F22B}" type="sibTrans" cxnId="{DE643384-834C-4116-9FC5-D0F89626A03B}">
      <dgm:prSet/>
      <dgm:spPr/>
      <dgm:t>
        <a:bodyPr/>
        <a:lstStyle/>
        <a:p>
          <a:endParaRPr lang="en-US"/>
        </a:p>
      </dgm:t>
    </dgm:pt>
    <dgm:pt modelId="{FCE94BAA-178F-476A-A43A-D71F25A49A6A}">
      <dgm:prSet/>
      <dgm:spPr>
        <a:solidFill>
          <a:schemeClr val="bg2">
            <a:lumMod val="40000"/>
            <a:lumOff val="60000"/>
            <a:alpha val="90000"/>
          </a:schemeClr>
        </a:solidFill>
      </dgm:spPr>
      <dgm:t>
        <a:bodyPr/>
        <a:lstStyle/>
        <a:p>
          <a:r>
            <a:rPr lang="en-US" dirty="0"/>
            <a:t>Materials processing and fabrication, including micro- and nano- fabrication</a:t>
          </a:r>
        </a:p>
      </dgm:t>
    </dgm:pt>
    <dgm:pt modelId="{2B4B20C4-D7C5-4E7F-9DC0-BD9696415AED}" type="parTrans" cxnId="{A43348F4-ECB4-4AC0-BB37-08C7E644050C}">
      <dgm:prSet/>
      <dgm:spPr/>
      <dgm:t>
        <a:bodyPr/>
        <a:lstStyle/>
        <a:p>
          <a:endParaRPr lang="en-US"/>
        </a:p>
      </dgm:t>
    </dgm:pt>
    <dgm:pt modelId="{EB7E7902-DF8D-49DE-83DC-F257F824ACBC}" type="sibTrans" cxnId="{A43348F4-ECB4-4AC0-BB37-08C7E644050C}">
      <dgm:prSet/>
      <dgm:spPr/>
      <dgm:t>
        <a:bodyPr/>
        <a:lstStyle/>
        <a:p>
          <a:endParaRPr lang="en-US"/>
        </a:p>
      </dgm:t>
    </dgm:pt>
    <dgm:pt modelId="{05229CB7-8747-43F4-9FAD-A51A6F4747F1}">
      <dgm:prSet/>
      <dgm:spPr>
        <a:solidFill>
          <a:schemeClr val="bg2">
            <a:lumMod val="40000"/>
            <a:lumOff val="60000"/>
            <a:alpha val="90000"/>
          </a:schemeClr>
        </a:solidFill>
      </dgm:spPr>
      <dgm:t>
        <a:bodyPr/>
        <a:lstStyle/>
        <a:p>
          <a:r>
            <a:rPr lang="en-US" dirty="0"/>
            <a:t>Water purification and filtration devices</a:t>
          </a:r>
        </a:p>
      </dgm:t>
    </dgm:pt>
    <dgm:pt modelId="{15E34D27-6A9A-45EA-BC10-B6EB143FC08B}" type="parTrans" cxnId="{13B03FAE-43F6-4384-8E5F-C238D9D0E684}">
      <dgm:prSet/>
      <dgm:spPr/>
      <dgm:t>
        <a:bodyPr/>
        <a:lstStyle/>
        <a:p>
          <a:endParaRPr lang="en-US"/>
        </a:p>
      </dgm:t>
    </dgm:pt>
    <dgm:pt modelId="{6655969E-86BB-40C8-BEAA-5D9CFD6CC6D5}" type="sibTrans" cxnId="{13B03FAE-43F6-4384-8E5F-C238D9D0E684}">
      <dgm:prSet/>
      <dgm:spPr/>
      <dgm:t>
        <a:bodyPr/>
        <a:lstStyle/>
        <a:p>
          <a:endParaRPr lang="en-US"/>
        </a:p>
      </dgm:t>
    </dgm:pt>
    <dgm:pt modelId="{684FF90B-4AE9-4AD9-9F35-473F73824CC2}">
      <dgm:prSet/>
      <dgm:spPr>
        <a:solidFill>
          <a:schemeClr val="bg2">
            <a:lumMod val="40000"/>
            <a:lumOff val="60000"/>
            <a:alpha val="90000"/>
          </a:schemeClr>
        </a:solidFill>
      </dgm:spPr>
      <dgm:t>
        <a:bodyPr/>
        <a:lstStyle/>
        <a:p>
          <a:r>
            <a:rPr lang="en-US" dirty="0"/>
            <a:t>Advanced membranes</a:t>
          </a:r>
        </a:p>
      </dgm:t>
    </dgm:pt>
    <dgm:pt modelId="{AF127CB6-7076-427D-9FB3-E0159811C9F6}" type="parTrans" cxnId="{4C059B57-5C73-466B-A737-8414E4869ABF}">
      <dgm:prSet/>
      <dgm:spPr/>
      <dgm:t>
        <a:bodyPr/>
        <a:lstStyle/>
        <a:p>
          <a:endParaRPr lang="en-US"/>
        </a:p>
      </dgm:t>
    </dgm:pt>
    <dgm:pt modelId="{7D7DF1F2-771A-4651-B938-FBE126965E36}" type="sibTrans" cxnId="{4C059B57-5C73-466B-A737-8414E4869ABF}">
      <dgm:prSet/>
      <dgm:spPr/>
      <dgm:t>
        <a:bodyPr/>
        <a:lstStyle/>
        <a:p>
          <a:endParaRPr lang="en-US"/>
        </a:p>
      </dgm:t>
    </dgm:pt>
    <dgm:pt modelId="{1CCD0CE5-DA84-4D2B-8829-FB0C5A898CAC}">
      <dgm:prSet/>
      <dgm:spPr>
        <a:solidFill>
          <a:schemeClr val="bg2">
            <a:lumMod val="40000"/>
            <a:lumOff val="60000"/>
            <a:alpha val="90000"/>
          </a:schemeClr>
        </a:solidFill>
      </dgm:spPr>
      <dgm:t>
        <a:bodyPr/>
        <a:lstStyle/>
        <a:p>
          <a:r>
            <a:rPr lang="en-US" dirty="0"/>
            <a:t>Advanced metering for efficient water use</a:t>
          </a:r>
        </a:p>
      </dgm:t>
    </dgm:pt>
    <dgm:pt modelId="{E78F69D4-2096-4724-8725-46190CF76AA9}" type="parTrans" cxnId="{CC992532-F37E-467E-9806-0D92640FBA0E}">
      <dgm:prSet/>
      <dgm:spPr/>
      <dgm:t>
        <a:bodyPr/>
        <a:lstStyle/>
        <a:p>
          <a:endParaRPr lang="en-US"/>
        </a:p>
      </dgm:t>
    </dgm:pt>
    <dgm:pt modelId="{C5DA2F29-21CE-40FF-9002-AA0525673B49}" type="sibTrans" cxnId="{CC992532-F37E-467E-9806-0D92640FBA0E}">
      <dgm:prSet/>
      <dgm:spPr/>
      <dgm:t>
        <a:bodyPr/>
        <a:lstStyle/>
        <a:p>
          <a:endParaRPr lang="en-US"/>
        </a:p>
      </dgm:t>
    </dgm:pt>
    <dgm:pt modelId="{AA40BCD8-711B-401A-925C-3F2111DD2BD8}">
      <dgm:prSet/>
      <dgm:spPr>
        <a:solidFill>
          <a:schemeClr val="bg2">
            <a:lumMod val="40000"/>
            <a:lumOff val="60000"/>
            <a:alpha val="90000"/>
          </a:schemeClr>
        </a:solidFill>
      </dgm:spPr>
      <dgm:t>
        <a:bodyPr/>
        <a:lstStyle/>
        <a:p>
          <a:r>
            <a:rPr lang="en-US" dirty="0"/>
            <a:t>Air quality monitoring and control</a:t>
          </a:r>
        </a:p>
      </dgm:t>
    </dgm:pt>
    <dgm:pt modelId="{81EE28C9-66E8-4CF2-A137-C326745B0C3C}" type="parTrans" cxnId="{13EFED80-58D4-4222-8F34-7C0D943741A8}">
      <dgm:prSet/>
      <dgm:spPr/>
      <dgm:t>
        <a:bodyPr/>
        <a:lstStyle/>
        <a:p>
          <a:endParaRPr lang="en-US"/>
        </a:p>
      </dgm:t>
    </dgm:pt>
    <dgm:pt modelId="{161D6C62-A143-48E1-8F10-0CC1E9A8F13E}" type="sibTrans" cxnId="{13EFED80-58D4-4222-8F34-7C0D943741A8}">
      <dgm:prSet/>
      <dgm:spPr/>
      <dgm:t>
        <a:bodyPr/>
        <a:lstStyle/>
        <a:p>
          <a:endParaRPr lang="en-US"/>
        </a:p>
      </dgm:t>
    </dgm:pt>
    <dgm:pt modelId="{48F40F9B-0C66-4E1B-BB05-DF53E8529C09}">
      <dgm:prSet/>
      <dgm:spPr>
        <a:solidFill>
          <a:schemeClr val="bg2">
            <a:lumMod val="40000"/>
            <a:lumOff val="60000"/>
            <a:alpha val="90000"/>
          </a:schemeClr>
        </a:solidFill>
      </dgm:spPr>
      <dgm:t>
        <a:bodyPr/>
        <a:lstStyle/>
        <a:p>
          <a:r>
            <a:rPr lang="en-US" dirty="0"/>
            <a:t>Bio and Phytoremediation</a:t>
          </a:r>
        </a:p>
      </dgm:t>
    </dgm:pt>
    <dgm:pt modelId="{DC54390A-68E8-4990-AE65-CE8D9C099AD4}" type="parTrans" cxnId="{EDEE6FB5-010F-4AB0-B74C-2727E030058B}">
      <dgm:prSet/>
      <dgm:spPr/>
      <dgm:t>
        <a:bodyPr/>
        <a:lstStyle/>
        <a:p>
          <a:endParaRPr lang="en-US"/>
        </a:p>
      </dgm:t>
    </dgm:pt>
    <dgm:pt modelId="{E179063B-7CB2-4308-9934-8B17EF3167F4}" type="sibTrans" cxnId="{EDEE6FB5-010F-4AB0-B74C-2727E030058B}">
      <dgm:prSet/>
      <dgm:spPr/>
      <dgm:t>
        <a:bodyPr/>
        <a:lstStyle/>
        <a:p>
          <a:endParaRPr lang="en-US"/>
        </a:p>
      </dgm:t>
    </dgm:pt>
    <dgm:pt modelId="{05FB8CBD-A136-4658-B0DC-1D08A0CC0649}">
      <dgm:prSet/>
      <dgm:spPr>
        <a:solidFill>
          <a:schemeClr val="bg2">
            <a:lumMod val="40000"/>
            <a:lumOff val="60000"/>
            <a:alpha val="90000"/>
          </a:schemeClr>
        </a:solidFill>
      </dgm:spPr>
      <dgm:t>
        <a:bodyPr/>
        <a:lstStyle/>
        <a:p>
          <a:r>
            <a:rPr lang="en-US" dirty="0"/>
            <a:t>Solid-state lighting</a:t>
          </a:r>
        </a:p>
      </dgm:t>
    </dgm:pt>
    <dgm:pt modelId="{7E112E0A-D3AD-49C1-AFEE-D843388713EB}" type="parTrans" cxnId="{FFE596DC-3469-4FEA-86F8-A4EC5E76B155}">
      <dgm:prSet/>
      <dgm:spPr/>
      <dgm:t>
        <a:bodyPr/>
        <a:lstStyle/>
        <a:p>
          <a:endParaRPr lang="en-US"/>
        </a:p>
      </dgm:t>
    </dgm:pt>
    <dgm:pt modelId="{6E90F16D-632E-4B53-80A1-3628454F739E}" type="sibTrans" cxnId="{FFE596DC-3469-4FEA-86F8-A4EC5E76B155}">
      <dgm:prSet/>
      <dgm:spPr/>
      <dgm:t>
        <a:bodyPr/>
        <a:lstStyle/>
        <a:p>
          <a:endParaRPr lang="en-US"/>
        </a:p>
      </dgm:t>
    </dgm:pt>
    <dgm:pt modelId="{C24B1D47-0AC5-4D5D-B0D7-98C2DC1BE325}">
      <dgm:prSet/>
      <dgm:spPr>
        <a:solidFill>
          <a:schemeClr val="bg2">
            <a:lumMod val="40000"/>
            <a:lumOff val="60000"/>
            <a:alpha val="90000"/>
          </a:schemeClr>
        </a:solidFill>
      </dgm:spPr>
      <dgm:t>
        <a:bodyPr/>
        <a:lstStyle/>
        <a:p>
          <a:r>
            <a:rPr lang="en-US" dirty="0"/>
            <a:t>Functionally graded materials</a:t>
          </a:r>
        </a:p>
      </dgm:t>
    </dgm:pt>
    <dgm:pt modelId="{718256CC-99E1-4B7D-AD5C-93DD80F86D9C}" type="sibTrans" cxnId="{95053CDF-E7D6-4608-9666-5996DBB6D5C2}">
      <dgm:prSet/>
      <dgm:spPr/>
      <dgm:t>
        <a:bodyPr/>
        <a:lstStyle/>
        <a:p>
          <a:endParaRPr lang="en-US"/>
        </a:p>
      </dgm:t>
    </dgm:pt>
    <dgm:pt modelId="{23C3A1FE-0A9C-4734-B66F-E1B2C73F74A5}" type="parTrans" cxnId="{95053CDF-E7D6-4608-9666-5996DBB6D5C2}">
      <dgm:prSet/>
      <dgm:spPr/>
      <dgm:t>
        <a:bodyPr/>
        <a:lstStyle/>
        <a:p>
          <a:endParaRPr lang="en-US"/>
        </a:p>
      </dgm:t>
    </dgm:pt>
    <dgm:pt modelId="{D0452221-3297-4170-89D9-267BFFFE8829}">
      <dgm:prSet/>
      <dgm:spPr>
        <a:solidFill>
          <a:schemeClr val="bg2">
            <a:lumMod val="40000"/>
            <a:lumOff val="60000"/>
            <a:alpha val="90000"/>
          </a:schemeClr>
        </a:solidFill>
      </dgm:spPr>
      <dgm:t>
        <a:bodyPr/>
        <a:lstStyle/>
        <a:p>
          <a:r>
            <a:rPr lang="en-US" dirty="0"/>
            <a:t>Building technologies</a:t>
          </a:r>
        </a:p>
      </dgm:t>
    </dgm:pt>
    <dgm:pt modelId="{6C1BBB8C-9C18-4002-94A8-D1C0CB4F84E3}" type="parTrans" cxnId="{07797B07-187A-47BA-9060-D2D8BED25207}">
      <dgm:prSet/>
      <dgm:spPr/>
      <dgm:t>
        <a:bodyPr/>
        <a:lstStyle/>
        <a:p>
          <a:endParaRPr lang="en-US"/>
        </a:p>
      </dgm:t>
    </dgm:pt>
    <dgm:pt modelId="{CDFB9DCE-503B-4ABA-BE52-0BB627A5D48C}" type="sibTrans" cxnId="{07797B07-187A-47BA-9060-D2D8BED25207}">
      <dgm:prSet/>
      <dgm:spPr/>
      <dgm:t>
        <a:bodyPr/>
        <a:lstStyle/>
        <a:p>
          <a:endParaRPr lang="en-US"/>
        </a:p>
      </dgm:t>
    </dgm:pt>
    <dgm:pt modelId="{10E3F2FE-DDFD-4068-84B6-BFC2F47B2724}">
      <dgm:prSet/>
      <dgm:spPr>
        <a:solidFill>
          <a:schemeClr val="bg2">
            <a:lumMod val="40000"/>
            <a:lumOff val="60000"/>
            <a:alpha val="90000"/>
          </a:schemeClr>
        </a:solidFill>
      </dgm:spPr>
      <dgm:t>
        <a:bodyPr/>
        <a:lstStyle/>
        <a:p>
          <a:r>
            <a:rPr lang="en-US" dirty="0"/>
            <a:t>Bioconversion</a:t>
          </a:r>
        </a:p>
      </dgm:t>
    </dgm:pt>
    <dgm:pt modelId="{FDC3FCA6-200C-48CF-A160-1C168F17147F}" type="parTrans" cxnId="{299B3607-F79B-42DC-BB16-9F59E6987F6D}">
      <dgm:prSet/>
      <dgm:spPr/>
      <dgm:t>
        <a:bodyPr/>
        <a:lstStyle/>
        <a:p>
          <a:endParaRPr lang="en-US"/>
        </a:p>
      </dgm:t>
    </dgm:pt>
    <dgm:pt modelId="{346277E4-A143-46D6-BCED-4E4F87FFB07A}" type="sibTrans" cxnId="{299B3607-F79B-42DC-BB16-9F59E6987F6D}">
      <dgm:prSet/>
      <dgm:spPr/>
      <dgm:t>
        <a:bodyPr/>
        <a:lstStyle/>
        <a:p>
          <a:endParaRPr lang="en-US"/>
        </a:p>
      </dgm:t>
    </dgm:pt>
    <dgm:pt modelId="{1C5D5384-4C7A-439C-82D0-DD238719C350}">
      <dgm:prSet/>
      <dgm:spPr>
        <a:solidFill>
          <a:schemeClr val="bg2">
            <a:lumMod val="40000"/>
            <a:lumOff val="60000"/>
            <a:alpha val="90000"/>
          </a:schemeClr>
        </a:solidFill>
      </dgm:spPr>
      <dgm:t>
        <a:bodyPr/>
        <a:lstStyle/>
        <a:p>
          <a:r>
            <a:rPr lang="en-US" dirty="0"/>
            <a:t>Intelligent sensors</a:t>
          </a:r>
        </a:p>
      </dgm:t>
    </dgm:pt>
    <dgm:pt modelId="{1A576173-3466-4EB3-A85C-5BCA4ADB0732}" type="parTrans" cxnId="{FE49C301-EDAE-4DDF-84CA-FED607411BD3}">
      <dgm:prSet/>
      <dgm:spPr/>
      <dgm:t>
        <a:bodyPr/>
        <a:lstStyle/>
        <a:p>
          <a:endParaRPr lang="en-US"/>
        </a:p>
      </dgm:t>
    </dgm:pt>
    <dgm:pt modelId="{7507D11A-4053-4E34-A375-0FC1924C9CBC}" type="sibTrans" cxnId="{FE49C301-EDAE-4DDF-84CA-FED607411BD3}">
      <dgm:prSet/>
      <dgm:spPr/>
      <dgm:t>
        <a:bodyPr/>
        <a:lstStyle/>
        <a:p>
          <a:endParaRPr lang="en-US"/>
        </a:p>
      </dgm:t>
    </dgm:pt>
    <dgm:pt modelId="{341906F8-DD90-4C0F-8131-E6DA2E8450D3}" type="pres">
      <dgm:prSet presAssocID="{651324D7-96A3-45DB-B26D-64670CC3DECF}" presName="Name0" presStyleCnt="0">
        <dgm:presLayoutVars>
          <dgm:dir/>
          <dgm:animLvl val="lvl"/>
          <dgm:resizeHandles val="exact"/>
        </dgm:presLayoutVars>
      </dgm:prSet>
      <dgm:spPr/>
      <dgm:t>
        <a:bodyPr/>
        <a:lstStyle/>
        <a:p>
          <a:endParaRPr lang="en-US"/>
        </a:p>
      </dgm:t>
    </dgm:pt>
    <dgm:pt modelId="{C1C8A459-723A-4F5A-8D75-4375D08BD2DD}" type="pres">
      <dgm:prSet presAssocID="{4C2E0602-9A30-415B-9594-5FAB8B4E7AA8}" presName="composite" presStyleCnt="0"/>
      <dgm:spPr/>
      <dgm:t>
        <a:bodyPr/>
        <a:lstStyle/>
        <a:p>
          <a:endParaRPr lang="en-US"/>
        </a:p>
      </dgm:t>
    </dgm:pt>
    <dgm:pt modelId="{C7965D44-6DAD-43B2-916B-10318DDB91F8}" type="pres">
      <dgm:prSet presAssocID="{4C2E0602-9A30-415B-9594-5FAB8B4E7AA8}" presName="parTx" presStyleLbl="alignNode1" presStyleIdx="0" presStyleCnt="3">
        <dgm:presLayoutVars>
          <dgm:chMax val="0"/>
          <dgm:chPref val="0"/>
          <dgm:bulletEnabled val="1"/>
        </dgm:presLayoutVars>
      </dgm:prSet>
      <dgm:spPr/>
      <dgm:t>
        <a:bodyPr/>
        <a:lstStyle/>
        <a:p>
          <a:endParaRPr lang="en-US"/>
        </a:p>
      </dgm:t>
    </dgm:pt>
    <dgm:pt modelId="{E6E7C8F1-8C0B-4DF3-A16A-EAF9DDA4502F}" type="pres">
      <dgm:prSet presAssocID="{4C2E0602-9A30-415B-9594-5FAB8B4E7AA8}" presName="desTx" presStyleLbl="alignAccFollowNode1" presStyleIdx="0" presStyleCnt="3" custLinFactNeighborX="-103" custLinFactNeighborY="-773">
        <dgm:presLayoutVars>
          <dgm:bulletEnabled val="1"/>
        </dgm:presLayoutVars>
      </dgm:prSet>
      <dgm:spPr/>
      <dgm:t>
        <a:bodyPr/>
        <a:lstStyle/>
        <a:p>
          <a:endParaRPr lang="en-US"/>
        </a:p>
      </dgm:t>
    </dgm:pt>
    <dgm:pt modelId="{4B632DB3-EEA0-42E9-97C3-E892462C2777}" type="pres">
      <dgm:prSet presAssocID="{DFA954A6-CA40-4954-AF48-2BA67191299C}" presName="space" presStyleCnt="0"/>
      <dgm:spPr/>
      <dgm:t>
        <a:bodyPr/>
        <a:lstStyle/>
        <a:p>
          <a:endParaRPr lang="en-US"/>
        </a:p>
      </dgm:t>
    </dgm:pt>
    <dgm:pt modelId="{9E32E463-C4DA-4440-9DD5-0392D4154FC3}" type="pres">
      <dgm:prSet presAssocID="{9BDCC145-69C7-4332-959C-05068ADBEC5F}" presName="composite" presStyleCnt="0"/>
      <dgm:spPr/>
      <dgm:t>
        <a:bodyPr/>
        <a:lstStyle/>
        <a:p>
          <a:endParaRPr lang="en-US"/>
        </a:p>
      </dgm:t>
    </dgm:pt>
    <dgm:pt modelId="{04EEFB1E-D214-4BB3-8FEC-B2F31DD24032}" type="pres">
      <dgm:prSet presAssocID="{9BDCC145-69C7-4332-959C-05068ADBEC5F}" presName="parTx" presStyleLbl="alignNode1" presStyleIdx="1" presStyleCnt="3">
        <dgm:presLayoutVars>
          <dgm:chMax val="0"/>
          <dgm:chPref val="0"/>
          <dgm:bulletEnabled val="1"/>
        </dgm:presLayoutVars>
      </dgm:prSet>
      <dgm:spPr/>
      <dgm:t>
        <a:bodyPr/>
        <a:lstStyle/>
        <a:p>
          <a:endParaRPr lang="en-US"/>
        </a:p>
      </dgm:t>
    </dgm:pt>
    <dgm:pt modelId="{6A5067E9-7DA1-43CC-83D3-21F87487FF3C}" type="pres">
      <dgm:prSet presAssocID="{9BDCC145-69C7-4332-959C-05068ADBEC5F}" presName="desTx" presStyleLbl="alignAccFollowNode1" presStyleIdx="1" presStyleCnt="3" custScaleY="101140">
        <dgm:presLayoutVars>
          <dgm:bulletEnabled val="1"/>
        </dgm:presLayoutVars>
      </dgm:prSet>
      <dgm:spPr/>
      <dgm:t>
        <a:bodyPr/>
        <a:lstStyle/>
        <a:p>
          <a:endParaRPr lang="en-US"/>
        </a:p>
      </dgm:t>
    </dgm:pt>
    <dgm:pt modelId="{A034A7B3-B405-49E6-A4EF-C68E9CFC9CD4}" type="pres">
      <dgm:prSet presAssocID="{92C607AC-7209-4361-AF27-0E22A7B8689F}" presName="space" presStyleCnt="0"/>
      <dgm:spPr/>
      <dgm:t>
        <a:bodyPr/>
        <a:lstStyle/>
        <a:p>
          <a:endParaRPr lang="en-US"/>
        </a:p>
      </dgm:t>
    </dgm:pt>
    <dgm:pt modelId="{178FBD2E-E122-431C-A444-9A3560A53765}" type="pres">
      <dgm:prSet presAssocID="{E886D455-5134-43AB-B200-45610F5D084A}" presName="composite" presStyleCnt="0"/>
      <dgm:spPr/>
      <dgm:t>
        <a:bodyPr/>
        <a:lstStyle/>
        <a:p>
          <a:endParaRPr lang="en-US"/>
        </a:p>
      </dgm:t>
    </dgm:pt>
    <dgm:pt modelId="{BA547098-C123-4740-9610-049C034EBE34}" type="pres">
      <dgm:prSet presAssocID="{E886D455-5134-43AB-B200-45610F5D084A}" presName="parTx" presStyleLbl="alignNode1" presStyleIdx="2" presStyleCnt="3">
        <dgm:presLayoutVars>
          <dgm:chMax val="0"/>
          <dgm:chPref val="0"/>
          <dgm:bulletEnabled val="1"/>
        </dgm:presLayoutVars>
      </dgm:prSet>
      <dgm:spPr/>
      <dgm:t>
        <a:bodyPr/>
        <a:lstStyle/>
        <a:p>
          <a:endParaRPr lang="en-US"/>
        </a:p>
      </dgm:t>
    </dgm:pt>
    <dgm:pt modelId="{83C0E873-BF9A-4A78-AA93-52A6A315CAD2}" type="pres">
      <dgm:prSet presAssocID="{E886D455-5134-43AB-B200-45610F5D084A}" presName="desTx" presStyleLbl="alignAccFollowNode1" presStyleIdx="2" presStyleCnt="3">
        <dgm:presLayoutVars>
          <dgm:bulletEnabled val="1"/>
        </dgm:presLayoutVars>
      </dgm:prSet>
      <dgm:spPr/>
      <dgm:t>
        <a:bodyPr/>
        <a:lstStyle/>
        <a:p>
          <a:endParaRPr lang="en-US"/>
        </a:p>
      </dgm:t>
    </dgm:pt>
  </dgm:ptLst>
  <dgm:cxnLst>
    <dgm:cxn modelId="{3D72789F-C4B6-493A-AB38-257768CED45D}" srcId="{9BDCC145-69C7-4332-959C-05068ADBEC5F}" destId="{0A8D2543-ADA1-4BC8-A21B-F7B8DB4014BF}" srcOrd="0" destOrd="0" parTransId="{D37A4E6A-6F40-40AF-BFDB-FD6FE0D1B7A3}" sibTransId="{CE00D046-FA3A-45B7-BAC3-AAF7A9EA0431}"/>
    <dgm:cxn modelId="{FBB8AE93-8A38-420A-877F-B3A5C997D0F1}" type="presOf" srcId="{48C77709-083C-4068-89A8-AEC3BC822C5C}" destId="{E6E7C8F1-8C0B-4DF3-A16A-EAF9DDA4502F}" srcOrd="0" destOrd="6" presId="urn:microsoft.com/office/officeart/2005/8/layout/hList1"/>
    <dgm:cxn modelId="{6465DC1A-55D6-406B-893B-375315B2146A}" srcId="{9BDCC145-69C7-4332-959C-05068ADBEC5F}" destId="{602AF660-70B5-486A-8C0E-787A6072FA28}" srcOrd="1" destOrd="0" parTransId="{DED99376-D740-40F1-9A68-CBE0DBCBCC6A}" sibTransId="{782E47E9-F876-4FE7-A77B-87F408B00923}"/>
    <dgm:cxn modelId="{AA7AC8CC-BA81-46E0-B82C-CC3AD0C4C82A}" srcId="{9BDCC145-69C7-4332-959C-05068ADBEC5F}" destId="{0A9135D4-7CDC-4E87-ABBD-3715D2B42331}" srcOrd="3" destOrd="0" parTransId="{053DD636-7FB0-4CAF-9109-B7906E2C1B8B}" sibTransId="{16614A62-B7B4-4824-B8E8-7F7F17EAE0CF}"/>
    <dgm:cxn modelId="{F5F06EB8-59A9-4854-9611-0F5CEAE8809A}" type="presOf" srcId="{8A0C3BA7-A95C-46B3-982A-1F776A53B71A}" destId="{E6E7C8F1-8C0B-4DF3-A16A-EAF9DDA4502F}" srcOrd="0" destOrd="5" presId="urn:microsoft.com/office/officeart/2005/8/layout/hList1"/>
    <dgm:cxn modelId="{299B3607-F79B-42DC-BB16-9F59E6987F6D}" srcId="{4C2E0602-9A30-415B-9594-5FAB8B4E7AA8}" destId="{10E3F2FE-DDFD-4068-84B6-BFC2F47B2724}" srcOrd="4" destOrd="0" parTransId="{FDC3FCA6-200C-48CF-A160-1C168F17147F}" sibTransId="{346277E4-A143-46D6-BCED-4E4F87FFB07A}"/>
    <dgm:cxn modelId="{FFE596DC-3469-4FEA-86F8-A4EC5E76B155}" srcId="{4C2E0602-9A30-415B-9594-5FAB8B4E7AA8}" destId="{05FB8CBD-A136-4658-B0DC-1D08A0CC0649}" srcOrd="9" destOrd="0" parTransId="{7E112E0A-D3AD-49C1-AFEE-D843388713EB}" sibTransId="{6E90F16D-632E-4B53-80A1-3628454F739E}"/>
    <dgm:cxn modelId="{9ABAF302-C142-441D-9541-A8A42DD9839A}" srcId="{4C2E0602-9A30-415B-9594-5FAB8B4E7AA8}" destId="{A2373131-5085-4FA2-932E-1B65F5F54B88}" srcOrd="3" destOrd="0" parTransId="{627D3C49-AA16-4C74-8320-A5198726923A}" sibTransId="{7CE7D2B8-C05A-4C39-8327-DC1566D287A7}"/>
    <dgm:cxn modelId="{2578F16F-7791-48EA-9224-F288C9B792F7}" srcId="{E886D455-5134-43AB-B200-45610F5D084A}" destId="{0BC54DB3-4C0E-4527-9E87-9B98BDA8627C}" srcOrd="0" destOrd="0" parTransId="{5A07B107-C2EE-49CE-882D-C6A5695A48E5}" sibTransId="{13FED815-DB7E-4F29-BF0E-5A2C23A750CA}"/>
    <dgm:cxn modelId="{55B64E42-C304-4FB2-A2A1-8923946ED3A1}" srcId="{9BDCC145-69C7-4332-959C-05068ADBEC5F}" destId="{1E3A4D60-1C7B-47AA-AF18-471B9625FFEB}" srcOrd="4" destOrd="0" parTransId="{A818F26D-D223-4050-9158-9780F43DF9AD}" sibTransId="{47E9375E-D660-4748-B4A7-D5FE88FFA07A}"/>
    <dgm:cxn modelId="{89C39443-C254-46BA-AD45-F644366D5828}" type="presOf" srcId="{EF1E00B8-08C2-489A-A411-240EC3EDE25F}" destId="{6A5067E9-7DA1-43CC-83D3-21F87487FF3C}" srcOrd="0" destOrd="5" presId="urn:microsoft.com/office/officeart/2005/8/layout/hList1"/>
    <dgm:cxn modelId="{13B03FAE-43F6-4384-8E5F-C238D9D0E684}" srcId="{E886D455-5134-43AB-B200-45610F5D084A}" destId="{05229CB7-8747-43F4-9FAD-A51A6F4747F1}" srcOrd="1" destOrd="0" parTransId="{15E34D27-6A9A-45EA-BC10-B6EB143FC08B}" sibTransId="{6655969E-86BB-40C8-BEAA-5D9CFD6CC6D5}"/>
    <dgm:cxn modelId="{A594E5A6-FEA9-418B-BBD6-61000F265585}" srcId="{651324D7-96A3-45DB-B26D-64670CC3DECF}" destId="{4C2E0602-9A30-415B-9594-5FAB8B4E7AA8}" srcOrd="0" destOrd="0" parTransId="{629AE22E-4ACE-4319-B19A-EB48358DCA5A}" sibTransId="{DFA954A6-CA40-4954-AF48-2BA67191299C}"/>
    <dgm:cxn modelId="{E1047A2B-B818-472A-94C5-CE4EC0235756}" type="presOf" srcId="{651324D7-96A3-45DB-B26D-64670CC3DECF}" destId="{341906F8-DD90-4C0F-8131-E6DA2E8450D3}" srcOrd="0" destOrd="0" presId="urn:microsoft.com/office/officeart/2005/8/layout/hList1"/>
    <dgm:cxn modelId="{0B17F6EF-0B89-4823-B994-90CAB894B179}" type="presOf" srcId="{684FF90B-4AE9-4AD9-9F35-473F73824CC2}" destId="{83C0E873-BF9A-4A78-AA93-52A6A315CAD2}" srcOrd="0" destOrd="2" presId="urn:microsoft.com/office/officeart/2005/8/layout/hList1"/>
    <dgm:cxn modelId="{FC1DDF43-F58E-4518-9062-9A8E0E5B3A65}" srcId="{4C2E0602-9A30-415B-9594-5FAB8B4E7AA8}" destId="{8A0C3BA7-A95C-46B3-982A-1F776A53B71A}" srcOrd="5" destOrd="0" parTransId="{E65D012E-3497-45F7-8DF9-5B31D9C21AEE}" sibTransId="{205E7C86-B1E6-4F51-8396-CA8EAC02E57C}"/>
    <dgm:cxn modelId="{07797B07-187A-47BA-9060-D2D8BED25207}" srcId="{4C2E0602-9A30-415B-9594-5FAB8B4E7AA8}" destId="{D0452221-3297-4170-89D9-267BFFFE8829}" srcOrd="8" destOrd="0" parTransId="{6C1BBB8C-9C18-4002-94A8-D1C0CB4F84E3}" sibTransId="{CDFB9DCE-503B-4ABA-BE52-0BB627A5D48C}"/>
    <dgm:cxn modelId="{068300DD-98C4-4935-8FB4-0147D3D29355}" type="presOf" srcId="{602AF660-70B5-486A-8C0E-787A6072FA28}" destId="{6A5067E9-7DA1-43CC-83D3-21F87487FF3C}" srcOrd="0" destOrd="1" presId="urn:microsoft.com/office/officeart/2005/8/layout/hList1"/>
    <dgm:cxn modelId="{C7834347-EDB1-4560-8C43-17E5C1ADA640}" type="presOf" srcId="{AA40BCD8-711B-401A-925C-3F2111DD2BD8}" destId="{83C0E873-BF9A-4A78-AA93-52A6A315CAD2}" srcOrd="0" destOrd="4" presId="urn:microsoft.com/office/officeart/2005/8/layout/hList1"/>
    <dgm:cxn modelId="{A72C24B2-9D59-41C8-8420-81C9F340EF8B}" type="presOf" srcId="{E886D455-5134-43AB-B200-45610F5D084A}" destId="{BA547098-C123-4740-9610-049C034EBE34}" srcOrd="0" destOrd="0" presId="urn:microsoft.com/office/officeart/2005/8/layout/hList1"/>
    <dgm:cxn modelId="{A9227D96-6C9E-4BF6-95A0-FB7868505428}" srcId="{4C2E0602-9A30-415B-9594-5FAB8B4E7AA8}" destId="{4CB5633C-309E-4A53-96DB-F89CEF67A54B}" srcOrd="2" destOrd="0" parTransId="{8FE7616E-977F-42DF-9CEB-0A8C7F68CFD3}" sibTransId="{BBE09AB4-D7D7-49DB-ACF6-FDAD57998D99}"/>
    <dgm:cxn modelId="{13EFED80-58D4-4222-8F34-7C0D943741A8}" srcId="{E886D455-5134-43AB-B200-45610F5D084A}" destId="{AA40BCD8-711B-401A-925C-3F2111DD2BD8}" srcOrd="4" destOrd="0" parTransId="{81EE28C9-66E8-4CF2-A137-C326745B0C3C}" sibTransId="{161D6C62-A143-48E1-8F10-0CC1E9A8F13E}"/>
    <dgm:cxn modelId="{A43348F4-ECB4-4AC0-BB37-08C7E644050C}" srcId="{9BDCC145-69C7-4332-959C-05068ADBEC5F}" destId="{FCE94BAA-178F-476A-A43A-D71F25A49A6A}" srcOrd="6" destOrd="0" parTransId="{2B4B20C4-D7C5-4E7F-9DC0-BD9696415AED}" sibTransId="{EB7E7902-DF8D-49DE-83DC-F257F824ACBC}"/>
    <dgm:cxn modelId="{D019E725-E989-4D05-BB6B-F794D1B52EFA}" srcId="{4C2E0602-9A30-415B-9594-5FAB8B4E7AA8}" destId="{11AE2370-87EF-43F8-8E0B-F58D4E401763}" srcOrd="0" destOrd="0" parTransId="{F88F4118-770E-4ED3-B8E9-AD97EF883212}" sibTransId="{59A8098F-70F3-4DE2-B048-2D48D54C9AAD}"/>
    <dgm:cxn modelId="{283E3BEE-5E18-48B0-A7AD-824D78256A28}" type="presOf" srcId="{4CB5633C-309E-4A53-96DB-F89CEF67A54B}" destId="{E6E7C8F1-8C0B-4DF3-A16A-EAF9DDA4502F}" srcOrd="0" destOrd="2" presId="urn:microsoft.com/office/officeart/2005/8/layout/hList1"/>
    <dgm:cxn modelId="{35667BF9-720D-4E5F-9D25-86D193505DF9}" type="presOf" srcId="{FCE94BAA-178F-476A-A43A-D71F25A49A6A}" destId="{6A5067E9-7DA1-43CC-83D3-21F87487FF3C}" srcOrd="0" destOrd="6" presId="urn:microsoft.com/office/officeart/2005/8/layout/hList1"/>
    <dgm:cxn modelId="{FE49C301-EDAE-4DDF-84CA-FED607411BD3}" srcId="{4C2E0602-9A30-415B-9594-5FAB8B4E7AA8}" destId="{1C5D5384-4C7A-439C-82D0-DD238719C350}" srcOrd="7" destOrd="0" parTransId="{1A576173-3466-4EB3-A85C-5BCA4ADB0732}" sibTransId="{7507D11A-4053-4E34-A375-0FC1924C9CBC}"/>
    <dgm:cxn modelId="{EFFC6550-1733-493D-B1F3-E7FA0DBC98B3}" type="presOf" srcId="{1CCD0CE5-DA84-4D2B-8829-FB0C5A898CAC}" destId="{83C0E873-BF9A-4A78-AA93-52A6A315CAD2}" srcOrd="0" destOrd="3" presId="urn:microsoft.com/office/officeart/2005/8/layout/hList1"/>
    <dgm:cxn modelId="{70CE8CB9-DF51-4FBF-979F-B0203D58B05E}" type="presOf" srcId="{0BC54DB3-4C0E-4527-9E87-9B98BDA8627C}" destId="{83C0E873-BF9A-4A78-AA93-52A6A315CAD2}" srcOrd="0" destOrd="0" presId="urn:microsoft.com/office/officeart/2005/8/layout/hList1"/>
    <dgm:cxn modelId="{454D20FC-F392-424F-8BD4-4B6EC0A0B254}" type="presOf" srcId="{A2373131-5085-4FA2-932E-1B65F5F54B88}" destId="{E6E7C8F1-8C0B-4DF3-A16A-EAF9DDA4502F}" srcOrd="0" destOrd="3" presId="urn:microsoft.com/office/officeart/2005/8/layout/hList1"/>
    <dgm:cxn modelId="{25896312-D625-499F-9AAB-21F833B37A45}" type="presOf" srcId="{D0452221-3297-4170-89D9-267BFFFE8829}" destId="{E6E7C8F1-8C0B-4DF3-A16A-EAF9DDA4502F}" srcOrd="0" destOrd="8" presId="urn:microsoft.com/office/officeart/2005/8/layout/hList1"/>
    <dgm:cxn modelId="{CC992532-F37E-467E-9806-0D92640FBA0E}" srcId="{E886D455-5134-43AB-B200-45610F5D084A}" destId="{1CCD0CE5-DA84-4D2B-8829-FB0C5A898CAC}" srcOrd="3" destOrd="0" parTransId="{E78F69D4-2096-4724-8725-46190CF76AA9}" sibTransId="{C5DA2F29-21CE-40FF-9002-AA0525673B49}"/>
    <dgm:cxn modelId="{DE643384-834C-4116-9FC5-D0F89626A03B}" srcId="{9BDCC145-69C7-4332-959C-05068ADBEC5F}" destId="{EF1E00B8-08C2-489A-A411-240EC3EDE25F}" srcOrd="5" destOrd="0" parTransId="{A491FA4E-899A-4D1B-A9D0-876F45D840F7}" sibTransId="{E1A50335-6F82-4F61-8340-97329038F22B}"/>
    <dgm:cxn modelId="{EDEE6FB5-010F-4AB0-B74C-2727E030058B}" srcId="{E886D455-5134-43AB-B200-45610F5D084A}" destId="{48F40F9B-0C66-4E1B-BB05-DF53E8529C09}" srcOrd="5" destOrd="0" parTransId="{DC54390A-68E8-4990-AE65-CE8D9C099AD4}" sibTransId="{E179063B-7CB2-4308-9934-8B17EF3167F4}"/>
    <dgm:cxn modelId="{B71D0564-27B4-421A-BDBA-E8106A6DE434}" type="presOf" srcId="{05FB8CBD-A136-4658-B0DC-1D08A0CC0649}" destId="{E6E7C8F1-8C0B-4DF3-A16A-EAF9DDA4502F}" srcOrd="0" destOrd="9" presId="urn:microsoft.com/office/officeart/2005/8/layout/hList1"/>
    <dgm:cxn modelId="{0B5BCCCF-AE3A-4486-93E5-203B007405B6}" type="presOf" srcId="{0A9135D4-7CDC-4E87-ABBD-3715D2B42331}" destId="{6A5067E9-7DA1-43CC-83D3-21F87487FF3C}" srcOrd="0" destOrd="3" presId="urn:microsoft.com/office/officeart/2005/8/layout/hList1"/>
    <dgm:cxn modelId="{F04E7B0A-9419-4528-A026-48747F5B9BEB}" type="presOf" srcId="{0A8D2543-ADA1-4BC8-A21B-F7B8DB4014BF}" destId="{6A5067E9-7DA1-43CC-83D3-21F87487FF3C}" srcOrd="0" destOrd="0" presId="urn:microsoft.com/office/officeart/2005/8/layout/hList1"/>
    <dgm:cxn modelId="{C55FCDF8-3A86-4B76-A3FA-EA6BFC669C25}" srcId="{4C2E0602-9A30-415B-9594-5FAB8B4E7AA8}" destId="{71AFF790-90CF-4153-8234-354C49F9F0B2}" srcOrd="1" destOrd="0" parTransId="{BF96417F-2FD3-430C-8DB5-2D107BE957A9}" sibTransId="{51AC8C49-DC0D-4FE9-8C4F-32EA2F000595}"/>
    <dgm:cxn modelId="{374DDB46-631E-4D3E-8C84-8EB9915BE7A3}" srcId="{4C2E0602-9A30-415B-9594-5FAB8B4E7AA8}" destId="{48C77709-083C-4068-89A8-AEC3BC822C5C}" srcOrd="6" destOrd="0" parTransId="{8ACDD821-2EDE-4CAC-B1E1-CC8D28F2E961}" sibTransId="{13D79688-9AC3-4CA6-968E-3DFC277859EF}"/>
    <dgm:cxn modelId="{079042EE-D1F3-4429-A884-15F69E3703CC}" type="presOf" srcId="{C24B1D47-0AC5-4D5D-B0D7-98C2DC1BE325}" destId="{6A5067E9-7DA1-43CC-83D3-21F87487FF3C}" srcOrd="0" destOrd="2" presId="urn:microsoft.com/office/officeart/2005/8/layout/hList1"/>
    <dgm:cxn modelId="{CC415D22-A5F4-4196-8E25-3DDD73C1F20D}" type="presOf" srcId="{11AE2370-87EF-43F8-8E0B-F58D4E401763}" destId="{E6E7C8F1-8C0B-4DF3-A16A-EAF9DDA4502F}" srcOrd="0" destOrd="0" presId="urn:microsoft.com/office/officeart/2005/8/layout/hList1"/>
    <dgm:cxn modelId="{2D6DA459-BFA4-4533-BDA3-EABF1D0AEA8D}" type="presOf" srcId="{9BDCC145-69C7-4332-959C-05068ADBEC5F}" destId="{04EEFB1E-D214-4BB3-8FEC-B2F31DD24032}" srcOrd="0" destOrd="0" presId="urn:microsoft.com/office/officeart/2005/8/layout/hList1"/>
    <dgm:cxn modelId="{95053CDF-E7D6-4608-9666-5996DBB6D5C2}" srcId="{9BDCC145-69C7-4332-959C-05068ADBEC5F}" destId="{C24B1D47-0AC5-4D5D-B0D7-98C2DC1BE325}" srcOrd="2" destOrd="0" parTransId="{23C3A1FE-0A9C-4734-B66F-E1B2C73F74A5}" sibTransId="{718256CC-99E1-4B7D-AD5C-93DD80F86D9C}"/>
    <dgm:cxn modelId="{B10E5047-F3C8-46D6-93CC-228BD68E1F78}" type="presOf" srcId="{71AFF790-90CF-4153-8234-354C49F9F0B2}" destId="{E6E7C8F1-8C0B-4DF3-A16A-EAF9DDA4502F}" srcOrd="0" destOrd="1" presId="urn:microsoft.com/office/officeart/2005/8/layout/hList1"/>
    <dgm:cxn modelId="{4C059B57-5C73-466B-A737-8414E4869ABF}" srcId="{E886D455-5134-43AB-B200-45610F5D084A}" destId="{684FF90B-4AE9-4AD9-9F35-473F73824CC2}" srcOrd="2" destOrd="0" parTransId="{AF127CB6-7076-427D-9FB3-E0159811C9F6}" sibTransId="{7D7DF1F2-771A-4651-B938-FBE126965E36}"/>
    <dgm:cxn modelId="{7F39F0A9-34B9-44A0-8AB7-173AF07BD8E4}" srcId="{651324D7-96A3-45DB-B26D-64670CC3DECF}" destId="{9BDCC145-69C7-4332-959C-05068ADBEC5F}" srcOrd="1" destOrd="0" parTransId="{494C587A-57DE-4566-BA96-90655FE22940}" sibTransId="{92C607AC-7209-4361-AF27-0E22A7B8689F}"/>
    <dgm:cxn modelId="{61AB4463-D290-4EBA-86B8-DEF900FD7CAC}" type="presOf" srcId="{4C2E0602-9A30-415B-9594-5FAB8B4E7AA8}" destId="{C7965D44-6DAD-43B2-916B-10318DDB91F8}" srcOrd="0" destOrd="0" presId="urn:microsoft.com/office/officeart/2005/8/layout/hList1"/>
    <dgm:cxn modelId="{A87D0962-B7F7-4F2C-8C8E-5B09CD62AF17}" type="presOf" srcId="{05229CB7-8747-43F4-9FAD-A51A6F4747F1}" destId="{83C0E873-BF9A-4A78-AA93-52A6A315CAD2}" srcOrd="0" destOrd="1" presId="urn:microsoft.com/office/officeart/2005/8/layout/hList1"/>
    <dgm:cxn modelId="{0F208250-3B5D-47E3-A31F-9921AE9234B4}" type="presOf" srcId="{48F40F9B-0C66-4E1B-BB05-DF53E8529C09}" destId="{83C0E873-BF9A-4A78-AA93-52A6A315CAD2}" srcOrd="0" destOrd="5" presId="urn:microsoft.com/office/officeart/2005/8/layout/hList1"/>
    <dgm:cxn modelId="{DD8A908E-4EF4-4B72-BBEA-4DEC458A9CE3}" type="presOf" srcId="{1E3A4D60-1C7B-47AA-AF18-471B9625FFEB}" destId="{6A5067E9-7DA1-43CC-83D3-21F87487FF3C}" srcOrd="0" destOrd="4" presId="urn:microsoft.com/office/officeart/2005/8/layout/hList1"/>
    <dgm:cxn modelId="{4BDF43F3-2510-46BB-BA32-029046429567}" srcId="{651324D7-96A3-45DB-B26D-64670CC3DECF}" destId="{E886D455-5134-43AB-B200-45610F5D084A}" srcOrd="2" destOrd="0" parTransId="{12CB197E-3241-4528-8F54-FD57ED5EF00B}" sibTransId="{6F6C2214-00DB-4790-A1BA-ED214C181021}"/>
    <dgm:cxn modelId="{CFA38ACC-0551-478D-9827-A0AF07FCCA5D}" type="presOf" srcId="{10E3F2FE-DDFD-4068-84B6-BFC2F47B2724}" destId="{E6E7C8F1-8C0B-4DF3-A16A-EAF9DDA4502F}" srcOrd="0" destOrd="4" presId="urn:microsoft.com/office/officeart/2005/8/layout/hList1"/>
    <dgm:cxn modelId="{8851990A-BF83-4050-A915-5F0809E7BD66}" type="presOf" srcId="{1C5D5384-4C7A-439C-82D0-DD238719C350}" destId="{E6E7C8F1-8C0B-4DF3-A16A-EAF9DDA4502F}" srcOrd="0" destOrd="7" presId="urn:microsoft.com/office/officeart/2005/8/layout/hList1"/>
    <dgm:cxn modelId="{1D10A864-9804-4622-809E-9F2ACA8FE771}" type="presParOf" srcId="{341906F8-DD90-4C0F-8131-E6DA2E8450D3}" destId="{C1C8A459-723A-4F5A-8D75-4375D08BD2DD}" srcOrd="0" destOrd="0" presId="urn:microsoft.com/office/officeart/2005/8/layout/hList1"/>
    <dgm:cxn modelId="{6AB376DC-A53B-45FE-B234-991C26D87289}" type="presParOf" srcId="{C1C8A459-723A-4F5A-8D75-4375D08BD2DD}" destId="{C7965D44-6DAD-43B2-916B-10318DDB91F8}" srcOrd="0" destOrd="0" presId="urn:microsoft.com/office/officeart/2005/8/layout/hList1"/>
    <dgm:cxn modelId="{31BE127A-29CB-4959-A252-7ACD8BE94D2D}" type="presParOf" srcId="{C1C8A459-723A-4F5A-8D75-4375D08BD2DD}" destId="{E6E7C8F1-8C0B-4DF3-A16A-EAF9DDA4502F}" srcOrd="1" destOrd="0" presId="urn:microsoft.com/office/officeart/2005/8/layout/hList1"/>
    <dgm:cxn modelId="{AC26FA34-13B6-4909-A513-26FE90669E3E}" type="presParOf" srcId="{341906F8-DD90-4C0F-8131-E6DA2E8450D3}" destId="{4B632DB3-EEA0-42E9-97C3-E892462C2777}" srcOrd="1" destOrd="0" presId="urn:microsoft.com/office/officeart/2005/8/layout/hList1"/>
    <dgm:cxn modelId="{48498A6F-2384-4131-B354-6C55A6E70006}" type="presParOf" srcId="{341906F8-DD90-4C0F-8131-E6DA2E8450D3}" destId="{9E32E463-C4DA-4440-9DD5-0392D4154FC3}" srcOrd="2" destOrd="0" presId="urn:microsoft.com/office/officeart/2005/8/layout/hList1"/>
    <dgm:cxn modelId="{C2AB18FF-ACE4-41ED-8187-1A366A489B87}" type="presParOf" srcId="{9E32E463-C4DA-4440-9DD5-0392D4154FC3}" destId="{04EEFB1E-D214-4BB3-8FEC-B2F31DD24032}" srcOrd="0" destOrd="0" presId="urn:microsoft.com/office/officeart/2005/8/layout/hList1"/>
    <dgm:cxn modelId="{67785D84-5B97-4E53-A03A-A83BA2104DAE}" type="presParOf" srcId="{9E32E463-C4DA-4440-9DD5-0392D4154FC3}" destId="{6A5067E9-7DA1-43CC-83D3-21F87487FF3C}" srcOrd="1" destOrd="0" presId="urn:microsoft.com/office/officeart/2005/8/layout/hList1"/>
    <dgm:cxn modelId="{6BDFF145-C3F2-4276-8F93-F7E39ECDF6D2}" type="presParOf" srcId="{341906F8-DD90-4C0F-8131-E6DA2E8450D3}" destId="{A034A7B3-B405-49E6-A4EF-C68E9CFC9CD4}" srcOrd="3" destOrd="0" presId="urn:microsoft.com/office/officeart/2005/8/layout/hList1"/>
    <dgm:cxn modelId="{C461E188-A8ED-48E8-8AC4-F81D8E5BE6EE}" type="presParOf" srcId="{341906F8-DD90-4C0F-8131-E6DA2E8450D3}" destId="{178FBD2E-E122-431C-A444-9A3560A53765}" srcOrd="4" destOrd="0" presId="urn:microsoft.com/office/officeart/2005/8/layout/hList1"/>
    <dgm:cxn modelId="{561C2E6A-5932-4BE7-97F3-A042541EF89A}" type="presParOf" srcId="{178FBD2E-E122-431C-A444-9A3560A53765}" destId="{BA547098-C123-4740-9610-049C034EBE34}" srcOrd="0" destOrd="0" presId="urn:microsoft.com/office/officeart/2005/8/layout/hList1"/>
    <dgm:cxn modelId="{938A2A8C-4ABF-47EA-B0BE-E9EAA8AFD858}" type="presParOf" srcId="{178FBD2E-E122-431C-A444-9A3560A53765}" destId="{83C0E873-BF9A-4A78-AA93-52A6A315CAD2}" srcOrd="1" destOrd="0" presId="urn:microsoft.com/office/officeart/2005/8/layout/h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51324D7-96A3-45DB-B26D-64670CC3DEC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4C2E0602-9A30-415B-9594-5FAB8B4E7AA8}">
      <dgm:prSet phldrT="[Text]" custT="1"/>
      <dgm:spPr/>
      <dgm:t>
        <a:bodyPr/>
        <a:lstStyle/>
        <a:p>
          <a:r>
            <a:rPr lang="en-US" sz="1700" b="1" dirty="0" smtClean="0"/>
            <a:t>Technology Strategy</a:t>
          </a:r>
          <a:endParaRPr lang="en-US" sz="1700" b="1" dirty="0"/>
        </a:p>
      </dgm:t>
    </dgm:pt>
    <dgm:pt modelId="{629AE22E-4ACE-4319-B19A-EB48358DCA5A}" type="parTrans" cxnId="{A594E5A6-FEA9-418B-BBD6-61000F265585}">
      <dgm:prSet/>
      <dgm:spPr/>
      <dgm:t>
        <a:bodyPr/>
        <a:lstStyle/>
        <a:p>
          <a:endParaRPr lang="en-US" sz="1700"/>
        </a:p>
      </dgm:t>
    </dgm:pt>
    <dgm:pt modelId="{DFA954A6-CA40-4954-AF48-2BA67191299C}" type="sibTrans" cxnId="{A594E5A6-FEA9-418B-BBD6-61000F265585}">
      <dgm:prSet/>
      <dgm:spPr/>
      <dgm:t>
        <a:bodyPr/>
        <a:lstStyle/>
        <a:p>
          <a:endParaRPr lang="en-US" sz="1700"/>
        </a:p>
      </dgm:t>
    </dgm:pt>
    <dgm:pt modelId="{9BDCC145-69C7-4332-959C-05068ADBEC5F}">
      <dgm:prSet phldrT="[Text]" custT="1"/>
      <dgm:spPr>
        <a:solidFill>
          <a:schemeClr val="accent5">
            <a:lumMod val="50000"/>
          </a:schemeClr>
        </a:solidFill>
      </dgm:spPr>
      <dgm:t>
        <a:bodyPr/>
        <a:lstStyle/>
        <a:p>
          <a:r>
            <a:rPr lang="en-US" sz="1700" b="1" dirty="0" smtClean="0"/>
            <a:t>Global Climate Change</a:t>
          </a:r>
          <a:endParaRPr lang="en-US" sz="1700" b="1" dirty="0"/>
        </a:p>
      </dgm:t>
    </dgm:pt>
    <dgm:pt modelId="{494C587A-57DE-4566-BA96-90655FE22940}" type="parTrans" cxnId="{7F39F0A9-34B9-44A0-8AB7-173AF07BD8E4}">
      <dgm:prSet/>
      <dgm:spPr/>
      <dgm:t>
        <a:bodyPr/>
        <a:lstStyle/>
        <a:p>
          <a:endParaRPr lang="en-US" sz="1700"/>
        </a:p>
      </dgm:t>
    </dgm:pt>
    <dgm:pt modelId="{92C607AC-7209-4361-AF27-0E22A7B8689F}" type="sibTrans" cxnId="{7F39F0A9-34B9-44A0-8AB7-173AF07BD8E4}">
      <dgm:prSet/>
      <dgm:spPr/>
      <dgm:t>
        <a:bodyPr/>
        <a:lstStyle/>
        <a:p>
          <a:endParaRPr lang="en-US" sz="1700"/>
        </a:p>
      </dgm:t>
    </dgm:pt>
    <dgm:pt modelId="{0A8D2543-ADA1-4BC8-A21B-F7B8DB4014BF}">
      <dgm:prSet phldrT="[Text]" custT="1"/>
      <dgm:spPr>
        <a:solidFill>
          <a:schemeClr val="accent3">
            <a:lumMod val="85000"/>
            <a:alpha val="90000"/>
          </a:schemeClr>
        </a:solidFill>
      </dgm:spPr>
      <dgm:t>
        <a:bodyPr/>
        <a:lstStyle/>
        <a:p>
          <a:r>
            <a:rPr lang="en-US" sz="1700" dirty="0" smtClean="0"/>
            <a:t>Human health</a:t>
          </a:r>
          <a:endParaRPr lang="en-US" sz="1700" dirty="0"/>
        </a:p>
      </dgm:t>
    </dgm:pt>
    <dgm:pt modelId="{D37A4E6A-6F40-40AF-BFDB-FD6FE0D1B7A3}" type="parTrans" cxnId="{3D72789F-C4B6-493A-AB38-257768CED45D}">
      <dgm:prSet/>
      <dgm:spPr/>
      <dgm:t>
        <a:bodyPr/>
        <a:lstStyle/>
        <a:p>
          <a:endParaRPr lang="en-US" sz="1700"/>
        </a:p>
      </dgm:t>
    </dgm:pt>
    <dgm:pt modelId="{CE00D046-FA3A-45B7-BAC3-AAF7A9EA0431}" type="sibTrans" cxnId="{3D72789F-C4B6-493A-AB38-257768CED45D}">
      <dgm:prSet/>
      <dgm:spPr/>
      <dgm:t>
        <a:bodyPr/>
        <a:lstStyle/>
        <a:p>
          <a:endParaRPr lang="en-US" sz="1700"/>
        </a:p>
      </dgm:t>
    </dgm:pt>
    <dgm:pt modelId="{E886D455-5134-43AB-B200-45610F5D084A}">
      <dgm:prSet phldrT="[Text]" custT="1"/>
      <dgm:spPr/>
      <dgm:t>
        <a:bodyPr/>
        <a:lstStyle/>
        <a:p>
          <a:r>
            <a:rPr lang="en-US" sz="1700" b="1" dirty="0" smtClean="0"/>
            <a:t>Energy and Emissions Markets</a:t>
          </a:r>
          <a:endParaRPr lang="en-US" sz="1700" b="1" dirty="0"/>
        </a:p>
      </dgm:t>
    </dgm:pt>
    <dgm:pt modelId="{12CB197E-3241-4528-8F54-FD57ED5EF00B}" type="parTrans" cxnId="{4BDF43F3-2510-46BB-BA32-029046429567}">
      <dgm:prSet/>
      <dgm:spPr/>
      <dgm:t>
        <a:bodyPr/>
        <a:lstStyle/>
        <a:p>
          <a:endParaRPr lang="en-US" sz="1700"/>
        </a:p>
      </dgm:t>
    </dgm:pt>
    <dgm:pt modelId="{6F6C2214-00DB-4790-A1BA-ED214C181021}" type="sibTrans" cxnId="{4BDF43F3-2510-46BB-BA32-029046429567}">
      <dgm:prSet/>
      <dgm:spPr/>
      <dgm:t>
        <a:bodyPr/>
        <a:lstStyle/>
        <a:p>
          <a:endParaRPr lang="en-US" sz="1700"/>
        </a:p>
      </dgm:t>
    </dgm:pt>
    <dgm:pt modelId="{0BC54DB3-4C0E-4527-9E87-9B98BDA8627C}">
      <dgm:prSet phldrT="[Text]" custT="1"/>
      <dgm:spPr>
        <a:solidFill>
          <a:schemeClr val="accent3">
            <a:lumMod val="85000"/>
            <a:alpha val="90000"/>
          </a:schemeClr>
        </a:solidFill>
      </dgm:spPr>
      <dgm:t>
        <a:bodyPr/>
        <a:lstStyle/>
        <a:p>
          <a:r>
            <a:rPr lang="en-US" sz="1700" dirty="0" smtClean="0"/>
            <a:t>Renewable energy forecasting </a:t>
          </a:r>
          <a:endParaRPr lang="en-US" sz="1700" dirty="0"/>
        </a:p>
      </dgm:t>
    </dgm:pt>
    <dgm:pt modelId="{5A07B107-C2EE-49CE-882D-C6A5695A48E5}" type="parTrans" cxnId="{2578F16F-7791-48EA-9224-F288C9B792F7}">
      <dgm:prSet/>
      <dgm:spPr/>
      <dgm:t>
        <a:bodyPr/>
        <a:lstStyle/>
        <a:p>
          <a:endParaRPr lang="en-US" sz="1700"/>
        </a:p>
      </dgm:t>
    </dgm:pt>
    <dgm:pt modelId="{13FED815-DB7E-4F29-BF0E-5A2C23A750CA}" type="sibTrans" cxnId="{2578F16F-7791-48EA-9224-F288C9B792F7}">
      <dgm:prSet/>
      <dgm:spPr/>
      <dgm:t>
        <a:bodyPr/>
        <a:lstStyle/>
        <a:p>
          <a:endParaRPr lang="en-US" sz="1700"/>
        </a:p>
      </dgm:t>
    </dgm:pt>
    <dgm:pt modelId="{11AE2370-87EF-43F8-8E0B-F58D4E401763}">
      <dgm:prSet phldrT="[Text]" custT="1"/>
      <dgm:spPr/>
      <dgm:t>
        <a:bodyPr/>
        <a:lstStyle/>
        <a:p>
          <a:r>
            <a:rPr lang="en-US" sz="1700" dirty="0" smtClean="0"/>
            <a:t>Energy distribution and consumption</a:t>
          </a:r>
          <a:endParaRPr lang="en-US" sz="1700" dirty="0"/>
        </a:p>
      </dgm:t>
    </dgm:pt>
    <dgm:pt modelId="{F88F4118-770E-4ED3-B8E9-AD97EF883212}" type="parTrans" cxnId="{D019E725-E989-4D05-BB6B-F794D1B52EFA}">
      <dgm:prSet/>
      <dgm:spPr/>
      <dgm:t>
        <a:bodyPr/>
        <a:lstStyle/>
        <a:p>
          <a:endParaRPr lang="en-US" sz="1700"/>
        </a:p>
      </dgm:t>
    </dgm:pt>
    <dgm:pt modelId="{59A8098F-70F3-4DE2-B048-2D48D54C9AAD}" type="sibTrans" cxnId="{D019E725-E989-4D05-BB6B-F794D1B52EFA}">
      <dgm:prSet/>
      <dgm:spPr/>
      <dgm:t>
        <a:bodyPr/>
        <a:lstStyle/>
        <a:p>
          <a:endParaRPr lang="en-US" sz="1700"/>
        </a:p>
      </dgm:t>
    </dgm:pt>
    <dgm:pt modelId="{48F40F9B-0C66-4E1B-BB05-DF53E8529C09}">
      <dgm:prSet custT="1"/>
      <dgm:spPr>
        <a:solidFill>
          <a:schemeClr val="accent2">
            <a:lumMod val="60000"/>
            <a:lumOff val="40000"/>
          </a:schemeClr>
        </a:solidFill>
      </dgm:spPr>
      <dgm:t>
        <a:bodyPr/>
        <a:lstStyle/>
        <a:p>
          <a:r>
            <a:rPr lang="en-US" sz="1700" b="1" dirty="0" smtClean="0"/>
            <a:t>Innovation Systems</a:t>
          </a:r>
          <a:endParaRPr lang="en-US" sz="1700" b="1" dirty="0"/>
        </a:p>
      </dgm:t>
    </dgm:pt>
    <dgm:pt modelId="{DC54390A-68E8-4990-AE65-CE8D9C099AD4}" type="parTrans" cxnId="{EDEE6FB5-010F-4AB0-B74C-2727E030058B}">
      <dgm:prSet/>
      <dgm:spPr/>
      <dgm:t>
        <a:bodyPr/>
        <a:lstStyle/>
        <a:p>
          <a:endParaRPr lang="en-US" sz="1700"/>
        </a:p>
      </dgm:t>
    </dgm:pt>
    <dgm:pt modelId="{E179063B-7CB2-4308-9934-8B17EF3167F4}" type="sibTrans" cxnId="{EDEE6FB5-010F-4AB0-B74C-2727E030058B}">
      <dgm:prSet/>
      <dgm:spPr/>
      <dgm:t>
        <a:bodyPr/>
        <a:lstStyle/>
        <a:p>
          <a:endParaRPr lang="en-US" sz="1700"/>
        </a:p>
      </dgm:t>
    </dgm:pt>
    <dgm:pt modelId="{E058831A-5860-4458-A4EF-F8AD13CC9DC1}">
      <dgm:prSet custT="1"/>
      <dgm:spPr>
        <a:solidFill>
          <a:schemeClr val="accent3">
            <a:lumMod val="85000"/>
            <a:alpha val="90000"/>
          </a:schemeClr>
        </a:solidFill>
      </dgm:spPr>
      <dgm:t>
        <a:bodyPr/>
        <a:lstStyle/>
        <a:p>
          <a:r>
            <a:rPr lang="en-US" sz="1700" dirty="0" smtClean="0"/>
            <a:t>Innovation ecosystems</a:t>
          </a:r>
          <a:endParaRPr lang="en-US" sz="1700" dirty="0"/>
        </a:p>
      </dgm:t>
    </dgm:pt>
    <dgm:pt modelId="{D911F536-5973-460A-9C08-7E7F0B32C8C1}" type="parTrans" cxnId="{45FB04E2-B844-4DDA-B8B8-4511A07FB6D7}">
      <dgm:prSet/>
      <dgm:spPr/>
      <dgm:t>
        <a:bodyPr/>
        <a:lstStyle/>
        <a:p>
          <a:endParaRPr lang="en-US" sz="1700"/>
        </a:p>
      </dgm:t>
    </dgm:pt>
    <dgm:pt modelId="{138FECAC-F442-4CBA-8D55-58AC843B2CAB}" type="sibTrans" cxnId="{45FB04E2-B844-4DDA-B8B8-4511A07FB6D7}">
      <dgm:prSet/>
      <dgm:spPr/>
      <dgm:t>
        <a:bodyPr/>
        <a:lstStyle/>
        <a:p>
          <a:endParaRPr lang="en-US" sz="1700"/>
        </a:p>
      </dgm:t>
    </dgm:pt>
    <dgm:pt modelId="{F5246802-2000-40A2-BB95-6297B0BC8E44}">
      <dgm:prSet phldrT="[Text]" custT="1"/>
      <dgm:spPr/>
      <dgm:t>
        <a:bodyPr/>
        <a:lstStyle/>
        <a:p>
          <a:r>
            <a:rPr lang="en-US" sz="1700" dirty="0"/>
            <a:t>Water distribution and consumption</a:t>
          </a:r>
        </a:p>
      </dgm:t>
    </dgm:pt>
    <dgm:pt modelId="{929AE750-E4FB-4067-896F-D33E5421F3F0}" type="parTrans" cxnId="{AFD6CE00-4A65-45D4-9679-47948CA36BB9}">
      <dgm:prSet/>
      <dgm:spPr/>
      <dgm:t>
        <a:bodyPr/>
        <a:lstStyle/>
        <a:p>
          <a:endParaRPr lang="en-US" sz="1700"/>
        </a:p>
      </dgm:t>
    </dgm:pt>
    <dgm:pt modelId="{628EF31E-EE23-4552-A2C8-5BBC8E9E57D6}" type="sibTrans" cxnId="{AFD6CE00-4A65-45D4-9679-47948CA36BB9}">
      <dgm:prSet/>
      <dgm:spPr/>
      <dgm:t>
        <a:bodyPr/>
        <a:lstStyle/>
        <a:p>
          <a:endParaRPr lang="en-US" sz="1700"/>
        </a:p>
      </dgm:t>
    </dgm:pt>
    <dgm:pt modelId="{3C2AEA10-F079-460C-9A3E-19B5E7ADFFFD}">
      <dgm:prSet phldrT="[Text]" custT="1"/>
      <dgm:spPr/>
      <dgm:t>
        <a:bodyPr/>
        <a:lstStyle/>
        <a:p>
          <a:r>
            <a:rPr lang="en-US" sz="1700" dirty="0"/>
            <a:t>Renewable and sustainable technology </a:t>
          </a:r>
          <a:r>
            <a:rPr lang="en-US" sz="1700" dirty="0" smtClean="0"/>
            <a:t>investment</a:t>
          </a:r>
          <a:endParaRPr lang="en-US" sz="1700" dirty="0"/>
        </a:p>
      </dgm:t>
    </dgm:pt>
    <dgm:pt modelId="{38DFD75B-3180-422E-8B69-927B8F990E23}" type="parTrans" cxnId="{03C749D5-F19E-4BC2-8703-EE1F58B7E695}">
      <dgm:prSet/>
      <dgm:spPr/>
      <dgm:t>
        <a:bodyPr/>
        <a:lstStyle/>
        <a:p>
          <a:endParaRPr lang="en-US" sz="1700"/>
        </a:p>
      </dgm:t>
    </dgm:pt>
    <dgm:pt modelId="{3F185DB4-3D72-479B-BC01-49A801D7F717}" type="sibTrans" cxnId="{03C749D5-F19E-4BC2-8703-EE1F58B7E695}">
      <dgm:prSet/>
      <dgm:spPr/>
      <dgm:t>
        <a:bodyPr/>
        <a:lstStyle/>
        <a:p>
          <a:endParaRPr lang="en-US" sz="1700"/>
        </a:p>
      </dgm:t>
    </dgm:pt>
    <dgm:pt modelId="{688EE957-7A1A-4767-9138-80B35FBB749E}">
      <dgm:prSet custT="1"/>
      <dgm:spPr>
        <a:solidFill>
          <a:schemeClr val="accent3">
            <a:lumMod val="85000"/>
            <a:alpha val="90000"/>
          </a:schemeClr>
        </a:solidFill>
      </dgm:spPr>
      <dgm:t>
        <a:bodyPr/>
        <a:lstStyle/>
        <a:p>
          <a:r>
            <a:rPr lang="en-US" sz="1700" dirty="0" smtClean="0"/>
            <a:t>Agriculture</a:t>
          </a:r>
          <a:endParaRPr lang="en-US" sz="1700" dirty="0"/>
        </a:p>
      </dgm:t>
    </dgm:pt>
    <dgm:pt modelId="{FCDA0DC2-D48B-44CF-AD0E-9B11E75206CA}" type="parTrans" cxnId="{E8F04F8F-AE37-4D04-AAF1-159697EFC157}">
      <dgm:prSet/>
      <dgm:spPr/>
      <dgm:t>
        <a:bodyPr/>
        <a:lstStyle/>
        <a:p>
          <a:endParaRPr lang="en-US" sz="1700"/>
        </a:p>
      </dgm:t>
    </dgm:pt>
    <dgm:pt modelId="{24DBE08F-577C-458B-ABDB-84397056440A}" type="sibTrans" cxnId="{E8F04F8F-AE37-4D04-AAF1-159697EFC157}">
      <dgm:prSet/>
      <dgm:spPr/>
      <dgm:t>
        <a:bodyPr/>
        <a:lstStyle/>
        <a:p>
          <a:endParaRPr lang="en-US" sz="1700"/>
        </a:p>
      </dgm:t>
    </dgm:pt>
    <dgm:pt modelId="{941001A7-54E1-4742-8318-2F10A19E4DD9}">
      <dgm:prSet custT="1"/>
      <dgm:spPr>
        <a:solidFill>
          <a:schemeClr val="accent3">
            <a:lumMod val="85000"/>
            <a:alpha val="90000"/>
          </a:schemeClr>
        </a:solidFill>
      </dgm:spPr>
      <dgm:t>
        <a:bodyPr/>
        <a:lstStyle/>
        <a:p>
          <a:r>
            <a:rPr lang="en-US" sz="1700" dirty="0" smtClean="0"/>
            <a:t>Sustainable development</a:t>
          </a:r>
          <a:endParaRPr lang="en-US" sz="1700" dirty="0"/>
        </a:p>
      </dgm:t>
    </dgm:pt>
    <dgm:pt modelId="{33AC4C70-61DE-48B6-876B-674CD5F573ED}" type="parTrans" cxnId="{30A4C386-2B42-4858-BD31-E30589F376AA}">
      <dgm:prSet/>
      <dgm:spPr/>
      <dgm:t>
        <a:bodyPr/>
        <a:lstStyle/>
        <a:p>
          <a:endParaRPr lang="en-US" sz="1700"/>
        </a:p>
      </dgm:t>
    </dgm:pt>
    <dgm:pt modelId="{44F4F0DD-240B-4E0F-B3C9-3E360EF6EFD2}" type="sibTrans" cxnId="{30A4C386-2B42-4858-BD31-E30589F376AA}">
      <dgm:prSet/>
      <dgm:spPr/>
      <dgm:t>
        <a:bodyPr/>
        <a:lstStyle/>
        <a:p>
          <a:endParaRPr lang="en-US" sz="1700"/>
        </a:p>
      </dgm:t>
    </dgm:pt>
    <dgm:pt modelId="{A93C130C-40FD-4BA1-950C-AD63FAA9AFAC}">
      <dgm:prSet custT="1"/>
      <dgm:spPr>
        <a:solidFill>
          <a:schemeClr val="accent3">
            <a:lumMod val="85000"/>
            <a:alpha val="90000"/>
          </a:schemeClr>
        </a:solidFill>
      </dgm:spPr>
      <dgm:t>
        <a:bodyPr/>
        <a:lstStyle/>
        <a:p>
          <a:r>
            <a:rPr lang="en-US" sz="1700" dirty="0" smtClean="0"/>
            <a:t>Carbon management</a:t>
          </a:r>
          <a:endParaRPr lang="en-US" sz="1700" dirty="0"/>
        </a:p>
      </dgm:t>
    </dgm:pt>
    <dgm:pt modelId="{14C3A5FF-377A-44EA-A342-1D84FA391D88}" type="parTrans" cxnId="{40B8D218-15DB-466C-B358-0D005B28A9B3}">
      <dgm:prSet/>
      <dgm:spPr/>
      <dgm:t>
        <a:bodyPr/>
        <a:lstStyle/>
        <a:p>
          <a:endParaRPr lang="en-US" sz="1700"/>
        </a:p>
      </dgm:t>
    </dgm:pt>
    <dgm:pt modelId="{1F3CFCC9-7593-44DB-86AB-53DCA4E3C129}" type="sibTrans" cxnId="{40B8D218-15DB-466C-B358-0D005B28A9B3}">
      <dgm:prSet/>
      <dgm:spPr/>
      <dgm:t>
        <a:bodyPr/>
        <a:lstStyle/>
        <a:p>
          <a:endParaRPr lang="en-US" sz="1700"/>
        </a:p>
      </dgm:t>
    </dgm:pt>
    <dgm:pt modelId="{BC77BD8E-153F-4F7F-B4DF-6246EEFAFF22}">
      <dgm:prSet custT="1"/>
      <dgm:spPr>
        <a:solidFill>
          <a:schemeClr val="accent3">
            <a:lumMod val="85000"/>
            <a:alpha val="90000"/>
          </a:schemeClr>
        </a:solidFill>
      </dgm:spPr>
      <dgm:t>
        <a:bodyPr/>
        <a:lstStyle/>
        <a:p>
          <a:r>
            <a:rPr lang="en-US" sz="1700" dirty="0" smtClean="0"/>
            <a:t>Demand response</a:t>
          </a:r>
          <a:endParaRPr lang="en-US" sz="1700" dirty="0"/>
        </a:p>
      </dgm:t>
    </dgm:pt>
    <dgm:pt modelId="{9E901958-19F7-4CB8-92A2-0F9BF843B844}" type="parTrans" cxnId="{2CB7E55B-C7E5-4C80-B60A-8B5762AFB96C}">
      <dgm:prSet/>
      <dgm:spPr/>
      <dgm:t>
        <a:bodyPr/>
        <a:lstStyle/>
        <a:p>
          <a:endParaRPr lang="en-US" sz="1700"/>
        </a:p>
      </dgm:t>
    </dgm:pt>
    <dgm:pt modelId="{155EF127-14D6-47A2-9663-083EE8557E61}" type="sibTrans" cxnId="{2CB7E55B-C7E5-4C80-B60A-8B5762AFB96C}">
      <dgm:prSet/>
      <dgm:spPr/>
      <dgm:t>
        <a:bodyPr/>
        <a:lstStyle/>
        <a:p>
          <a:endParaRPr lang="en-US" sz="1700"/>
        </a:p>
      </dgm:t>
    </dgm:pt>
    <dgm:pt modelId="{F8C82EAB-0A75-4144-8A07-8AC6BE37EDB8}">
      <dgm:prSet custT="1"/>
      <dgm:spPr>
        <a:solidFill>
          <a:schemeClr val="accent3">
            <a:lumMod val="85000"/>
            <a:alpha val="90000"/>
          </a:schemeClr>
        </a:solidFill>
      </dgm:spPr>
      <dgm:t>
        <a:bodyPr/>
        <a:lstStyle/>
        <a:p>
          <a:r>
            <a:rPr lang="en-US" sz="1700" dirty="0" smtClean="0"/>
            <a:t>Micro-grids</a:t>
          </a:r>
          <a:endParaRPr lang="en-US" sz="1700" dirty="0"/>
        </a:p>
      </dgm:t>
    </dgm:pt>
    <dgm:pt modelId="{D0FC419F-E1D5-4310-B6B7-2BABA5540FFD}" type="parTrans" cxnId="{4CE81D83-DC2B-4B4F-9CDC-39935C1572C7}">
      <dgm:prSet/>
      <dgm:spPr/>
      <dgm:t>
        <a:bodyPr/>
        <a:lstStyle/>
        <a:p>
          <a:endParaRPr lang="en-US" sz="1700"/>
        </a:p>
      </dgm:t>
    </dgm:pt>
    <dgm:pt modelId="{2CB30141-A50B-4811-979D-88D32A6818B4}" type="sibTrans" cxnId="{4CE81D83-DC2B-4B4F-9CDC-39935C1572C7}">
      <dgm:prSet/>
      <dgm:spPr/>
      <dgm:t>
        <a:bodyPr/>
        <a:lstStyle/>
        <a:p>
          <a:endParaRPr lang="en-US" sz="1700"/>
        </a:p>
      </dgm:t>
    </dgm:pt>
    <dgm:pt modelId="{95E87B20-EBAA-463C-970E-47E9FC108835}">
      <dgm:prSet custT="1"/>
      <dgm:spPr>
        <a:solidFill>
          <a:schemeClr val="accent3">
            <a:lumMod val="85000"/>
            <a:alpha val="90000"/>
          </a:schemeClr>
        </a:solidFill>
      </dgm:spPr>
      <dgm:t>
        <a:bodyPr/>
        <a:lstStyle/>
        <a:p>
          <a:r>
            <a:rPr lang="en-US" sz="1700" dirty="0" smtClean="0"/>
            <a:t>Distributed Energy Resources </a:t>
          </a:r>
          <a:endParaRPr lang="en-US" sz="1700" dirty="0"/>
        </a:p>
      </dgm:t>
    </dgm:pt>
    <dgm:pt modelId="{BFFFD29C-DAE1-4BF5-9357-4687C07BE93B}" type="parTrans" cxnId="{745ABAA2-F45F-4BE5-A948-C14609B09BD0}">
      <dgm:prSet/>
      <dgm:spPr/>
      <dgm:t>
        <a:bodyPr/>
        <a:lstStyle/>
        <a:p>
          <a:endParaRPr lang="en-US" sz="1700"/>
        </a:p>
      </dgm:t>
    </dgm:pt>
    <dgm:pt modelId="{7F951534-42E2-43FC-BC95-D4F663E61AB8}" type="sibTrans" cxnId="{745ABAA2-F45F-4BE5-A948-C14609B09BD0}">
      <dgm:prSet/>
      <dgm:spPr/>
      <dgm:t>
        <a:bodyPr/>
        <a:lstStyle/>
        <a:p>
          <a:endParaRPr lang="en-US" sz="1700"/>
        </a:p>
      </dgm:t>
    </dgm:pt>
    <dgm:pt modelId="{C76D423A-BF5D-4396-AB3E-94EB52866A8E}">
      <dgm:prSet custT="1"/>
      <dgm:spPr>
        <a:solidFill>
          <a:schemeClr val="accent3">
            <a:lumMod val="85000"/>
            <a:alpha val="90000"/>
          </a:schemeClr>
        </a:solidFill>
      </dgm:spPr>
      <dgm:t>
        <a:bodyPr/>
        <a:lstStyle/>
        <a:p>
          <a:r>
            <a:rPr lang="en-US" sz="1700" dirty="0" smtClean="0"/>
            <a:t>Carbon markets</a:t>
          </a:r>
          <a:endParaRPr lang="en-US" sz="1700" dirty="0"/>
        </a:p>
      </dgm:t>
    </dgm:pt>
    <dgm:pt modelId="{EF139AC4-C973-4825-B249-F853A9A0F750}" type="parTrans" cxnId="{00BF5058-0EF7-4971-89F5-A4A080BD4F26}">
      <dgm:prSet/>
      <dgm:spPr/>
      <dgm:t>
        <a:bodyPr/>
        <a:lstStyle/>
        <a:p>
          <a:endParaRPr lang="en-US" sz="1700"/>
        </a:p>
      </dgm:t>
    </dgm:pt>
    <dgm:pt modelId="{7BA25AA6-258A-4DF4-8DFE-336DF30896F2}" type="sibTrans" cxnId="{00BF5058-0EF7-4971-89F5-A4A080BD4F26}">
      <dgm:prSet/>
      <dgm:spPr/>
      <dgm:t>
        <a:bodyPr/>
        <a:lstStyle/>
        <a:p>
          <a:endParaRPr lang="en-US" sz="1700"/>
        </a:p>
      </dgm:t>
    </dgm:pt>
    <dgm:pt modelId="{F23E1E33-AB55-4CDA-A60B-7CDA34D3A823}">
      <dgm:prSet custT="1"/>
      <dgm:spPr>
        <a:solidFill>
          <a:schemeClr val="accent3">
            <a:lumMod val="85000"/>
            <a:alpha val="90000"/>
          </a:schemeClr>
        </a:solidFill>
      </dgm:spPr>
      <dgm:t>
        <a:bodyPr/>
        <a:lstStyle/>
        <a:p>
          <a:r>
            <a:rPr lang="en-US" sz="1700" dirty="0" smtClean="0"/>
            <a:t>Innovation measurement</a:t>
          </a:r>
          <a:endParaRPr lang="en-US" sz="1700" dirty="0"/>
        </a:p>
      </dgm:t>
    </dgm:pt>
    <dgm:pt modelId="{F1A7872D-AD93-4465-96F9-3B9448099DB4}" type="parTrans" cxnId="{F766DBA3-C9A9-4176-ACB1-EB1649EA57F5}">
      <dgm:prSet/>
      <dgm:spPr/>
      <dgm:t>
        <a:bodyPr/>
        <a:lstStyle/>
        <a:p>
          <a:endParaRPr lang="en-US" sz="1700"/>
        </a:p>
      </dgm:t>
    </dgm:pt>
    <dgm:pt modelId="{20C71D3E-5B2E-42A5-B158-707FD7A1FA7E}" type="sibTrans" cxnId="{F766DBA3-C9A9-4176-ACB1-EB1649EA57F5}">
      <dgm:prSet/>
      <dgm:spPr/>
      <dgm:t>
        <a:bodyPr/>
        <a:lstStyle/>
        <a:p>
          <a:endParaRPr lang="en-US" sz="1700"/>
        </a:p>
      </dgm:t>
    </dgm:pt>
    <dgm:pt modelId="{FA900F52-DB00-4F1A-AF47-77B234580B7A}">
      <dgm:prSet custT="1"/>
      <dgm:spPr>
        <a:solidFill>
          <a:schemeClr val="accent3">
            <a:lumMod val="85000"/>
            <a:alpha val="90000"/>
          </a:schemeClr>
        </a:solidFill>
      </dgm:spPr>
      <dgm:t>
        <a:bodyPr/>
        <a:lstStyle/>
        <a:p>
          <a:r>
            <a:rPr lang="en-US" sz="1700" dirty="0" smtClean="0"/>
            <a:t>Science, technology, and innovation policy </a:t>
          </a:r>
          <a:endParaRPr lang="en-US" sz="1700" dirty="0"/>
        </a:p>
      </dgm:t>
    </dgm:pt>
    <dgm:pt modelId="{F600582F-F528-409A-9DD8-4B683F5F8C33}" type="parTrans" cxnId="{C9D87AF3-93BE-4E9F-B25E-51397EBC1028}">
      <dgm:prSet/>
      <dgm:spPr/>
      <dgm:t>
        <a:bodyPr/>
        <a:lstStyle/>
        <a:p>
          <a:endParaRPr lang="en-US" sz="1700"/>
        </a:p>
      </dgm:t>
    </dgm:pt>
    <dgm:pt modelId="{68C0288F-F550-4C3B-B479-929E5AB8507A}" type="sibTrans" cxnId="{C9D87AF3-93BE-4E9F-B25E-51397EBC1028}">
      <dgm:prSet/>
      <dgm:spPr/>
      <dgm:t>
        <a:bodyPr/>
        <a:lstStyle/>
        <a:p>
          <a:endParaRPr lang="en-US" sz="1700"/>
        </a:p>
      </dgm:t>
    </dgm:pt>
    <dgm:pt modelId="{341906F8-DD90-4C0F-8131-E6DA2E8450D3}" type="pres">
      <dgm:prSet presAssocID="{651324D7-96A3-45DB-B26D-64670CC3DECF}" presName="Name0" presStyleCnt="0">
        <dgm:presLayoutVars>
          <dgm:dir/>
          <dgm:animLvl val="lvl"/>
          <dgm:resizeHandles val="exact"/>
        </dgm:presLayoutVars>
      </dgm:prSet>
      <dgm:spPr/>
      <dgm:t>
        <a:bodyPr/>
        <a:lstStyle/>
        <a:p>
          <a:endParaRPr lang="en-US"/>
        </a:p>
      </dgm:t>
    </dgm:pt>
    <dgm:pt modelId="{C1C8A459-723A-4F5A-8D75-4375D08BD2DD}" type="pres">
      <dgm:prSet presAssocID="{4C2E0602-9A30-415B-9594-5FAB8B4E7AA8}" presName="composite" presStyleCnt="0"/>
      <dgm:spPr/>
      <dgm:t>
        <a:bodyPr/>
        <a:lstStyle/>
        <a:p>
          <a:endParaRPr lang="en-US"/>
        </a:p>
      </dgm:t>
    </dgm:pt>
    <dgm:pt modelId="{C7965D44-6DAD-43B2-916B-10318DDB91F8}" type="pres">
      <dgm:prSet presAssocID="{4C2E0602-9A30-415B-9594-5FAB8B4E7AA8}" presName="parTx" presStyleLbl="alignNode1" presStyleIdx="0" presStyleCnt="4">
        <dgm:presLayoutVars>
          <dgm:chMax val="0"/>
          <dgm:chPref val="0"/>
          <dgm:bulletEnabled val="1"/>
        </dgm:presLayoutVars>
      </dgm:prSet>
      <dgm:spPr/>
      <dgm:t>
        <a:bodyPr/>
        <a:lstStyle/>
        <a:p>
          <a:endParaRPr lang="en-US"/>
        </a:p>
      </dgm:t>
    </dgm:pt>
    <dgm:pt modelId="{E6E7C8F1-8C0B-4DF3-A16A-EAF9DDA4502F}" type="pres">
      <dgm:prSet presAssocID="{4C2E0602-9A30-415B-9594-5FAB8B4E7AA8}" presName="desTx" presStyleLbl="alignAccFollowNode1" presStyleIdx="0" presStyleCnt="4" custLinFactNeighborX="-103" custLinFactNeighborY="-773">
        <dgm:presLayoutVars>
          <dgm:bulletEnabled val="1"/>
        </dgm:presLayoutVars>
      </dgm:prSet>
      <dgm:spPr/>
      <dgm:t>
        <a:bodyPr/>
        <a:lstStyle/>
        <a:p>
          <a:endParaRPr lang="en-US"/>
        </a:p>
      </dgm:t>
    </dgm:pt>
    <dgm:pt modelId="{4B632DB3-EEA0-42E9-97C3-E892462C2777}" type="pres">
      <dgm:prSet presAssocID="{DFA954A6-CA40-4954-AF48-2BA67191299C}" presName="space" presStyleCnt="0"/>
      <dgm:spPr/>
      <dgm:t>
        <a:bodyPr/>
        <a:lstStyle/>
        <a:p>
          <a:endParaRPr lang="en-US"/>
        </a:p>
      </dgm:t>
    </dgm:pt>
    <dgm:pt modelId="{9E32E463-C4DA-4440-9DD5-0392D4154FC3}" type="pres">
      <dgm:prSet presAssocID="{9BDCC145-69C7-4332-959C-05068ADBEC5F}" presName="composite" presStyleCnt="0"/>
      <dgm:spPr/>
      <dgm:t>
        <a:bodyPr/>
        <a:lstStyle/>
        <a:p>
          <a:endParaRPr lang="en-US"/>
        </a:p>
      </dgm:t>
    </dgm:pt>
    <dgm:pt modelId="{04EEFB1E-D214-4BB3-8FEC-B2F31DD24032}" type="pres">
      <dgm:prSet presAssocID="{9BDCC145-69C7-4332-959C-05068ADBEC5F}" presName="parTx" presStyleLbl="alignNode1" presStyleIdx="1" presStyleCnt="4">
        <dgm:presLayoutVars>
          <dgm:chMax val="0"/>
          <dgm:chPref val="0"/>
          <dgm:bulletEnabled val="1"/>
        </dgm:presLayoutVars>
      </dgm:prSet>
      <dgm:spPr/>
      <dgm:t>
        <a:bodyPr/>
        <a:lstStyle/>
        <a:p>
          <a:endParaRPr lang="en-US"/>
        </a:p>
      </dgm:t>
    </dgm:pt>
    <dgm:pt modelId="{6A5067E9-7DA1-43CC-83D3-21F87487FF3C}" type="pres">
      <dgm:prSet presAssocID="{9BDCC145-69C7-4332-959C-05068ADBEC5F}" presName="desTx" presStyleLbl="alignAccFollowNode1" presStyleIdx="1" presStyleCnt="4">
        <dgm:presLayoutVars>
          <dgm:bulletEnabled val="1"/>
        </dgm:presLayoutVars>
      </dgm:prSet>
      <dgm:spPr/>
      <dgm:t>
        <a:bodyPr/>
        <a:lstStyle/>
        <a:p>
          <a:endParaRPr lang="en-US"/>
        </a:p>
      </dgm:t>
    </dgm:pt>
    <dgm:pt modelId="{A034A7B3-B405-49E6-A4EF-C68E9CFC9CD4}" type="pres">
      <dgm:prSet presAssocID="{92C607AC-7209-4361-AF27-0E22A7B8689F}" presName="space" presStyleCnt="0"/>
      <dgm:spPr/>
      <dgm:t>
        <a:bodyPr/>
        <a:lstStyle/>
        <a:p>
          <a:endParaRPr lang="en-US"/>
        </a:p>
      </dgm:t>
    </dgm:pt>
    <dgm:pt modelId="{178FBD2E-E122-431C-A444-9A3560A53765}" type="pres">
      <dgm:prSet presAssocID="{E886D455-5134-43AB-B200-45610F5D084A}" presName="composite" presStyleCnt="0"/>
      <dgm:spPr/>
      <dgm:t>
        <a:bodyPr/>
        <a:lstStyle/>
        <a:p>
          <a:endParaRPr lang="en-US"/>
        </a:p>
      </dgm:t>
    </dgm:pt>
    <dgm:pt modelId="{BA547098-C123-4740-9610-049C034EBE34}" type="pres">
      <dgm:prSet presAssocID="{E886D455-5134-43AB-B200-45610F5D084A}" presName="parTx" presStyleLbl="alignNode1" presStyleIdx="2" presStyleCnt="4">
        <dgm:presLayoutVars>
          <dgm:chMax val="0"/>
          <dgm:chPref val="0"/>
          <dgm:bulletEnabled val="1"/>
        </dgm:presLayoutVars>
      </dgm:prSet>
      <dgm:spPr/>
      <dgm:t>
        <a:bodyPr/>
        <a:lstStyle/>
        <a:p>
          <a:endParaRPr lang="en-US"/>
        </a:p>
      </dgm:t>
    </dgm:pt>
    <dgm:pt modelId="{83C0E873-BF9A-4A78-AA93-52A6A315CAD2}" type="pres">
      <dgm:prSet presAssocID="{E886D455-5134-43AB-B200-45610F5D084A}" presName="desTx" presStyleLbl="alignAccFollowNode1" presStyleIdx="2" presStyleCnt="4">
        <dgm:presLayoutVars>
          <dgm:bulletEnabled val="1"/>
        </dgm:presLayoutVars>
      </dgm:prSet>
      <dgm:spPr/>
      <dgm:t>
        <a:bodyPr/>
        <a:lstStyle/>
        <a:p>
          <a:endParaRPr lang="en-US"/>
        </a:p>
      </dgm:t>
    </dgm:pt>
    <dgm:pt modelId="{FD720F13-CD60-4D19-AD3B-AD526D1E1608}" type="pres">
      <dgm:prSet presAssocID="{6F6C2214-00DB-4790-A1BA-ED214C181021}" presName="space" presStyleCnt="0"/>
      <dgm:spPr/>
    </dgm:pt>
    <dgm:pt modelId="{D26FEA14-B420-4DA9-81F7-F718ADE9A7CC}" type="pres">
      <dgm:prSet presAssocID="{48F40F9B-0C66-4E1B-BB05-DF53E8529C09}" presName="composite" presStyleCnt="0"/>
      <dgm:spPr/>
    </dgm:pt>
    <dgm:pt modelId="{E08939BA-3CF4-41C5-906F-308A6FDE4B7F}" type="pres">
      <dgm:prSet presAssocID="{48F40F9B-0C66-4E1B-BB05-DF53E8529C09}" presName="parTx" presStyleLbl="alignNode1" presStyleIdx="3" presStyleCnt="4">
        <dgm:presLayoutVars>
          <dgm:chMax val="0"/>
          <dgm:chPref val="0"/>
          <dgm:bulletEnabled val="1"/>
        </dgm:presLayoutVars>
      </dgm:prSet>
      <dgm:spPr/>
      <dgm:t>
        <a:bodyPr/>
        <a:lstStyle/>
        <a:p>
          <a:endParaRPr lang="en-US"/>
        </a:p>
      </dgm:t>
    </dgm:pt>
    <dgm:pt modelId="{5ADB3F41-D4AA-4534-92F5-FB25B73019A1}" type="pres">
      <dgm:prSet presAssocID="{48F40F9B-0C66-4E1B-BB05-DF53E8529C09}" presName="desTx" presStyleLbl="alignAccFollowNode1" presStyleIdx="3" presStyleCnt="4">
        <dgm:presLayoutVars>
          <dgm:bulletEnabled val="1"/>
        </dgm:presLayoutVars>
      </dgm:prSet>
      <dgm:spPr/>
      <dgm:t>
        <a:bodyPr/>
        <a:lstStyle/>
        <a:p>
          <a:endParaRPr lang="en-US"/>
        </a:p>
      </dgm:t>
    </dgm:pt>
  </dgm:ptLst>
  <dgm:cxnLst>
    <dgm:cxn modelId="{7F39F0A9-34B9-44A0-8AB7-173AF07BD8E4}" srcId="{651324D7-96A3-45DB-B26D-64670CC3DECF}" destId="{9BDCC145-69C7-4332-959C-05068ADBEC5F}" srcOrd="1" destOrd="0" parTransId="{494C587A-57DE-4566-BA96-90655FE22940}" sibTransId="{92C607AC-7209-4361-AF27-0E22A7B8689F}"/>
    <dgm:cxn modelId="{179ADF2A-C5D8-4B5C-921A-DB24B609E730}" type="presOf" srcId="{E058831A-5860-4458-A4EF-F8AD13CC9DC1}" destId="{5ADB3F41-D4AA-4534-92F5-FB25B73019A1}" srcOrd="0" destOrd="0" presId="urn:microsoft.com/office/officeart/2005/8/layout/hList1"/>
    <dgm:cxn modelId="{4CE81D83-DC2B-4B4F-9CDC-39935C1572C7}" srcId="{E886D455-5134-43AB-B200-45610F5D084A}" destId="{F8C82EAB-0A75-4144-8A07-8AC6BE37EDB8}" srcOrd="2" destOrd="0" parTransId="{D0FC419F-E1D5-4310-B6B7-2BABA5540FFD}" sibTransId="{2CB30141-A50B-4811-979D-88D32A6818B4}"/>
    <dgm:cxn modelId="{40B8D218-15DB-466C-B358-0D005B28A9B3}" srcId="{9BDCC145-69C7-4332-959C-05068ADBEC5F}" destId="{A93C130C-40FD-4BA1-950C-AD63FAA9AFAC}" srcOrd="3" destOrd="0" parTransId="{14C3A5FF-377A-44EA-A342-1D84FA391D88}" sibTransId="{1F3CFCC9-7593-44DB-86AB-53DCA4E3C129}"/>
    <dgm:cxn modelId="{EA696CA2-A508-4A7D-8364-85C2168EB206}" type="presOf" srcId="{F5246802-2000-40A2-BB95-6297B0BC8E44}" destId="{E6E7C8F1-8C0B-4DF3-A16A-EAF9DDA4502F}" srcOrd="0" destOrd="1" presId="urn:microsoft.com/office/officeart/2005/8/layout/hList1"/>
    <dgm:cxn modelId="{9C702611-BD80-48F0-9F62-6E06EB8E8377}" type="presOf" srcId="{FA900F52-DB00-4F1A-AF47-77B234580B7A}" destId="{5ADB3F41-D4AA-4534-92F5-FB25B73019A1}" srcOrd="0" destOrd="2" presId="urn:microsoft.com/office/officeart/2005/8/layout/hList1"/>
    <dgm:cxn modelId="{F766DBA3-C9A9-4176-ACB1-EB1649EA57F5}" srcId="{48F40F9B-0C66-4E1B-BB05-DF53E8529C09}" destId="{F23E1E33-AB55-4CDA-A60B-7CDA34D3A823}" srcOrd="1" destOrd="0" parTransId="{F1A7872D-AD93-4465-96F9-3B9448099DB4}" sibTransId="{20C71D3E-5B2E-42A5-B158-707FD7A1FA7E}"/>
    <dgm:cxn modelId="{2578F16F-7791-48EA-9224-F288C9B792F7}" srcId="{E886D455-5134-43AB-B200-45610F5D084A}" destId="{0BC54DB3-4C0E-4527-9E87-9B98BDA8627C}" srcOrd="0" destOrd="0" parTransId="{5A07B107-C2EE-49CE-882D-C6A5695A48E5}" sibTransId="{13FED815-DB7E-4F29-BF0E-5A2C23A750CA}"/>
    <dgm:cxn modelId="{C9D87AF3-93BE-4E9F-B25E-51397EBC1028}" srcId="{48F40F9B-0C66-4E1B-BB05-DF53E8529C09}" destId="{FA900F52-DB00-4F1A-AF47-77B234580B7A}" srcOrd="2" destOrd="0" parTransId="{F600582F-F528-409A-9DD8-4B683F5F8C33}" sibTransId="{68C0288F-F550-4C3B-B479-929E5AB8507A}"/>
    <dgm:cxn modelId="{558F44BC-1E9C-49B6-AAC2-1E8FB8DB1D1A}" type="presOf" srcId="{C76D423A-BF5D-4396-AB3E-94EB52866A8E}" destId="{83C0E873-BF9A-4A78-AA93-52A6A315CAD2}" srcOrd="0" destOrd="4" presId="urn:microsoft.com/office/officeart/2005/8/layout/hList1"/>
    <dgm:cxn modelId="{41E35059-8454-4A4E-9EF4-FF846DD6E426}" type="presOf" srcId="{4C2E0602-9A30-415B-9594-5FAB8B4E7AA8}" destId="{C7965D44-6DAD-43B2-916B-10318DDB91F8}" srcOrd="0" destOrd="0" presId="urn:microsoft.com/office/officeart/2005/8/layout/hList1"/>
    <dgm:cxn modelId="{4BDF43F3-2510-46BB-BA32-029046429567}" srcId="{651324D7-96A3-45DB-B26D-64670CC3DECF}" destId="{E886D455-5134-43AB-B200-45610F5D084A}" srcOrd="2" destOrd="0" parTransId="{12CB197E-3241-4528-8F54-FD57ED5EF00B}" sibTransId="{6F6C2214-00DB-4790-A1BA-ED214C181021}"/>
    <dgm:cxn modelId="{9305D44C-13FC-418C-8E41-05642202DBF8}" type="presOf" srcId="{688EE957-7A1A-4767-9138-80B35FBB749E}" destId="{6A5067E9-7DA1-43CC-83D3-21F87487FF3C}" srcOrd="0" destOrd="1" presId="urn:microsoft.com/office/officeart/2005/8/layout/hList1"/>
    <dgm:cxn modelId="{03C749D5-F19E-4BC2-8703-EE1F58B7E695}" srcId="{4C2E0602-9A30-415B-9594-5FAB8B4E7AA8}" destId="{3C2AEA10-F079-460C-9A3E-19B5E7ADFFFD}" srcOrd="2" destOrd="0" parTransId="{38DFD75B-3180-422E-8B69-927B8F990E23}" sibTransId="{3F185DB4-3D72-479B-BC01-49A801D7F717}"/>
    <dgm:cxn modelId="{37713615-D153-4002-8F89-B958CD0C80BF}" type="presOf" srcId="{9BDCC145-69C7-4332-959C-05068ADBEC5F}" destId="{04EEFB1E-D214-4BB3-8FEC-B2F31DD24032}" srcOrd="0" destOrd="0" presId="urn:microsoft.com/office/officeart/2005/8/layout/hList1"/>
    <dgm:cxn modelId="{E055F795-32E4-4780-886C-A19C4174ECA8}" type="presOf" srcId="{95E87B20-EBAA-463C-970E-47E9FC108835}" destId="{83C0E873-BF9A-4A78-AA93-52A6A315CAD2}" srcOrd="0" destOrd="3" presId="urn:microsoft.com/office/officeart/2005/8/layout/hList1"/>
    <dgm:cxn modelId="{7454D4FB-4CEC-4126-886D-AB8DD1477F16}" type="presOf" srcId="{0BC54DB3-4C0E-4527-9E87-9B98BDA8627C}" destId="{83C0E873-BF9A-4A78-AA93-52A6A315CAD2}" srcOrd="0" destOrd="0" presId="urn:microsoft.com/office/officeart/2005/8/layout/hList1"/>
    <dgm:cxn modelId="{3D72789F-C4B6-493A-AB38-257768CED45D}" srcId="{9BDCC145-69C7-4332-959C-05068ADBEC5F}" destId="{0A8D2543-ADA1-4BC8-A21B-F7B8DB4014BF}" srcOrd="0" destOrd="0" parTransId="{D37A4E6A-6F40-40AF-BFDB-FD6FE0D1B7A3}" sibTransId="{CE00D046-FA3A-45B7-BAC3-AAF7A9EA0431}"/>
    <dgm:cxn modelId="{AFD6CE00-4A65-45D4-9679-47948CA36BB9}" srcId="{4C2E0602-9A30-415B-9594-5FAB8B4E7AA8}" destId="{F5246802-2000-40A2-BB95-6297B0BC8E44}" srcOrd="1" destOrd="0" parTransId="{929AE750-E4FB-4067-896F-D33E5421F3F0}" sibTransId="{628EF31E-EE23-4552-A2C8-5BBC8E9E57D6}"/>
    <dgm:cxn modelId="{00BF5058-0EF7-4971-89F5-A4A080BD4F26}" srcId="{E886D455-5134-43AB-B200-45610F5D084A}" destId="{C76D423A-BF5D-4396-AB3E-94EB52866A8E}" srcOrd="4" destOrd="0" parTransId="{EF139AC4-C973-4825-B249-F853A9A0F750}" sibTransId="{7BA25AA6-258A-4DF4-8DFE-336DF30896F2}"/>
    <dgm:cxn modelId="{C629C5C9-98D6-4F14-93FE-37408757DE95}" type="presOf" srcId="{F23E1E33-AB55-4CDA-A60B-7CDA34D3A823}" destId="{5ADB3F41-D4AA-4534-92F5-FB25B73019A1}" srcOrd="0" destOrd="1" presId="urn:microsoft.com/office/officeart/2005/8/layout/hList1"/>
    <dgm:cxn modelId="{1ACF9761-1B4C-45DA-8CEC-DB70AED2F35C}" type="presOf" srcId="{A93C130C-40FD-4BA1-950C-AD63FAA9AFAC}" destId="{6A5067E9-7DA1-43CC-83D3-21F87487FF3C}" srcOrd="0" destOrd="3" presId="urn:microsoft.com/office/officeart/2005/8/layout/hList1"/>
    <dgm:cxn modelId="{A594E5A6-FEA9-418B-BBD6-61000F265585}" srcId="{651324D7-96A3-45DB-B26D-64670CC3DECF}" destId="{4C2E0602-9A30-415B-9594-5FAB8B4E7AA8}" srcOrd="0" destOrd="0" parTransId="{629AE22E-4ACE-4319-B19A-EB48358DCA5A}" sibTransId="{DFA954A6-CA40-4954-AF48-2BA67191299C}"/>
    <dgm:cxn modelId="{30A4C386-2B42-4858-BD31-E30589F376AA}" srcId="{9BDCC145-69C7-4332-959C-05068ADBEC5F}" destId="{941001A7-54E1-4742-8318-2F10A19E4DD9}" srcOrd="2" destOrd="0" parTransId="{33AC4C70-61DE-48B6-876B-674CD5F573ED}" sibTransId="{44F4F0DD-240B-4E0F-B3C9-3E360EF6EFD2}"/>
    <dgm:cxn modelId="{FF2379BD-0899-4776-BE58-C535727FD526}" type="presOf" srcId="{941001A7-54E1-4742-8318-2F10A19E4DD9}" destId="{6A5067E9-7DA1-43CC-83D3-21F87487FF3C}" srcOrd="0" destOrd="2" presId="urn:microsoft.com/office/officeart/2005/8/layout/hList1"/>
    <dgm:cxn modelId="{7892BC02-B8D7-4842-9A00-DAC9942CE006}" type="presOf" srcId="{3C2AEA10-F079-460C-9A3E-19B5E7ADFFFD}" destId="{E6E7C8F1-8C0B-4DF3-A16A-EAF9DDA4502F}" srcOrd="0" destOrd="2" presId="urn:microsoft.com/office/officeart/2005/8/layout/hList1"/>
    <dgm:cxn modelId="{E030C8D9-019B-44A8-9FB0-FCFBDE2CDC5E}" type="presOf" srcId="{E886D455-5134-43AB-B200-45610F5D084A}" destId="{BA547098-C123-4740-9610-049C034EBE34}" srcOrd="0" destOrd="0" presId="urn:microsoft.com/office/officeart/2005/8/layout/hList1"/>
    <dgm:cxn modelId="{745ABAA2-F45F-4BE5-A948-C14609B09BD0}" srcId="{E886D455-5134-43AB-B200-45610F5D084A}" destId="{95E87B20-EBAA-463C-970E-47E9FC108835}" srcOrd="3" destOrd="0" parTransId="{BFFFD29C-DAE1-4BF5-9357-4687C07BE93B}" sibTransId="{7F951534-42E2-43FC-BC95-D4F663E61AB8}"/>
    <dgm:cxn modelId="{D019E725-E989-4D05-BB6B-F794D1B52EFA}" srcId="{4C2E0602-9A30-415B-9594-5FAB8B4E7AA8}" destId="{11AE2370-87EF-43F8-8E0B-F58D4E401763}" srcOrd="0" destOrd="0" parTransId="{F88F4118-770E-4ED3-B8E9-AD97EF883212}" sibTransId="{59A8098F-70F3-4DE2-B048-2D48D54C9AAD}"/>
    <dgm:cxn modelId="{C779B92A-C81A-4383-BE2A-91177B1BAF73}" type="presOf" srcId="{F8C82EAB-0A75-4144-8A07-8AC6BE37EDB8}" destId="{83C0E873-BF9A-4A78-AA93-52A6A315CAD2}" srcOrd="0" destOrd="2" presId="urn:microsoft.com/office/officeart/2005/8/layout/hList1"/>
    <dgm:cxn modelId="{45FB04E2-B844-4DDA-B8B8-4511A07FB6D7}" srcId="{48F40F9B-0C66-4E1B-BB05-DF53E8529C09}" destId="{E058831A-5860-4458-A4EF-F8AD13CC9DC1}" srcOrd="0" destOrd="0" parTransId="{D911F536-5973-460A-9C08-7E7F0B32C8C1}" sibTransId="{138FECAC-F442-4CBA-8D55-58AC843B2CAB}"/>
    <dgm:cxn modelId="{B4A72C72-36C2-4F18-BF1D-3670D3360B39}" type="presOf" srcId="{48F40F9B-0C66-4E1B-BB05-DF53E8529C09}" destId="{E08939BA-3CF4-41C5-906F-308A6FDE4B7F}" srcOrd="0" destOrd="0" presId="urn:microsoft.com/office/officeart/2005/8/layout/hList1"/>
    <dgm:cxn modelId="{EDEE6FB5-010F-4AB0-B74C-2727E030058B}" srcId="{651324D7-96A3-45DB-B26D-64670CC3DECF}" destId="{48F40F9B-0C66-4E1B-BB05-DF53E8529C09}" srcOrd="3" destOrd="0" parTransId="{DC54390A-68E8-4990-AE65-CE8D9C099AD4}" sibTransId="{E179063B-7CB2-4308-9934-8B17EF3167F4}"/>
    <dgm:cxn modelId="{EA616ACD-C61B-4E03-9249-FBB2BEFEBE5A}" type="presOf" srcId="{0A8D2543-ADA1-4BC8-A21B-F7B8DB4014BF}" destId="{6A5067E9-7DA1-43CC-83D3-21F87487FF3C}" srcOrd="0" destOrd="0" presId="urn:microsoft.com/office/officeart/2005/8/layout/hList1"/>
    <dgm:cxn modelId="{7D17C6DB-6A9C-49FF-93B7-594698E1856D}" type="presOf" srcId="{11AE2370-87EF-43F8-8E0B-F58D4E401763}" destId="{E6E7C8F1-8C0B-4DF3-A16A-EAF9DDA4502F}" srcOrd="0" destOrd="0" presId="urn:microsoft.com/office/officeart/2005/8/layout/hList1"/>
    <dgm:cxn modelId="{2CB7E55B-C7E5-4C80-B60A-8B5762AFB96C}" srcId="{E886D455-5134-43AB-B200-45610F5D084A}" destId="{BC77BD8E-153F-4F7F-B4DF-6246EEFAFF22}" srcOrd="1" destOrd="0" parTransId="{9E901958-19F7-4CB8-92A2-0F9BF843B844}" sibTransId="{155EF127-14D6-47A2-9663-083EE8557E61}"/>
    <dgm:cxn modelId="{E8F04F8F-AE37-4D04-AAF1-159697EFC157}" srcId="{9BDCC145-69C7-4332-959C-05068ADBEC5F}" destId="{688EE957-7A1A-4767-9138-80B35FBB749E}" srcOrd="1" destOrd="0" parTransId="{FCDA0DC2-D48B-44CF-AD0E-9B11E75206CA}" sibTransId="{24DBE08F-577C-458B-ABDB-84397056440A}"/>
    <dgm:cxn modelId="{52FBC3D0-7240-4A07-9956-4902EBA19288}" type="presOf" srcId="{BC77BD8E-153F-4F7F-B4DF-6246EEFAFF22}" destId="{83C0E873-BF9A-4A78-AA93-52A6A315CAD2}" srcOrd="0" destOrd="1" presId="urn:microsoft.com/office/officeart/2005/8/layout/hList1"/>
    <dgm:cxn modelId="{8C837DCA-3D7E-4F49-8FA5-C4DE80F97DBB}" type="presOf" srcId="{651324D7-96A3-45DB-B26D-64670CC3DECF}" destId="{341906F8-DD90-4C0F-8131-E6DA2E8450D3}" srcOrd="0" destOrd="0" presId="urn:microsoft.com/office/officeart/2005/8/layout/hList1"/>
    <dgm:cxn modelId="{D588349F-CBC7-4E23-99F4-19F4527A7CC9}" type="presParOf" srcId="{341906F8-DD90-4C0F-8131-E6DA2E8450D3}" destId="{C1C8A459-723A-4F5A-8D75-4375D08BD2DD}" srcOrd="0" destOrd="0" presId="urn:microsoft.com/office/officeart/2005/8/layout/hList1"/>
    <dgm:cxn modelId="{B1FDE6B1-66C1-4516-96E7-FEBA2B078BE2}" type="presParOf" srcId="{C1C8A459-723A-4F5A-8D75-4375D08BD2DD}" destId="{C7965D44-6DAD-43B2-916B-10318DDB91F8}" srcOrd="0" destOrd="0" presId="urn:microsoft.com/office/officeart/2005/8/layout/hList1"/>
    <dgm:cxn modelId="{98442FBC-A69D-4503-92BF-2C9BCFB83C4D}" type="presParOf" srcId="{C1C8A459-723A-4F5A-8D75-4375D08BD2DD}" destId="{E6E7C8F1-8C0B-4DF3-A16A-EAF9DDA4502F}" srcOrd="1" destOrd="0" presId="urn:microsoft.com/office/officeart/2005/8/layout/hList1"/>
    <dgm:cxn modelId="{25D80F7B-84A8-4BC9-8812-9283D970FD5F}" type="presParOf" srcId="{341906F8-DD90-4C0F-8131-E6DA2E8450D3}" destId="{4B632DB3-EEA0-42E9-97C3-E892462C2777}" srcOrd="1" destOrd="0" presId="urn:microsoft.com/office/officeart/2005/8/layout/hList1"/>
    <dgm:cxn modelId="{EC4A58F1-6B5F-4D65-8A77-71B60B93F094}" type="presParOf" srcId="{341906F8-DD90-4C0F-8131-E6DA2E8450D3}" destId="{9E32E463-C4DA-4440-9DD5-0392D4154FC3}" srcOrd="2" destOrd="0" presId="urn:microsoft.com/office/officeart/2005/8/layout/hList1"/>
    <dgm:cxn modelId="{11C02085-7FFA-41A2-B48B-50876F8679E2}" type="presParOf" srcId="{9E32E463-C4DA-4440-9DD5-0392D4154FC3}" destId="{04EEFB1E-D214-4BB3-8FEC-B2F31DD24032}" srcOrd="0" destOrd="0" presId="urn:microsoft.com/office/officeart/2005/8/layout/hList1"/>
    <dgm:cxn modelId="{D5467E8D-AE24-4E1A-8ACA-6632B5C03B5A}" type="presParOf" srcId="{9E32E463-C4DA-4440-9DD5-0392D4154FC3}" destId="{6A5067E9-7DA1-43CC-83D3-21F87487FF3C}" srcOrd="1" destOrd="0" presId="urn:microsoft.com/office/officeart/2005/8/layout/hList1"/>
    <dgm:cxn modelId="{C80F5479-B0BC-4751-9AEC-BAF568D88110}" type="presParOf" srcId="{341906F8-DD90-4C0F-8131-E6DA2E8450D3}" destId="{A034A7B3-B405-49E6-A4EF-C68E9CFC9CD4}" srcOrd="3" destOrd="0" presId="urn:microsoft.com/office/officeart/2005/8/layout/hList1"/>
    <dgm:cxn modelId="{74D89D24-F98B-45A7-A818-D44D28C00AEB}" type="presParOf" srcId="{341906F8-DD90-4C0F-8131-E6DA2E8450D3}" destId="{178FBD2E-E122-431C-A444-9A3560A53765}" srcOrd="4" destOrd="0" presId="urn:microsoft.com/office/officeart/2005/8/layout/hList1"/>
    <dgm:cxn modelId="{29D111E0-1049-440F-A018-32E0EAE8BAE4}" type="presParOf" srcId="{178FBD2E-E122-431C-A444-9A3560A53765}" destId="{BA547098-C123-4740-9610-049C034EBE34}" srcOrd="0" destOrd="0" presId="urn:microsoft.com/office/officeart/2005/8/layout/hList1"/>
    <dgm:cxn modelId="{E1AE9717-A1D7-42EE-A580-B8BF750EC8C9}" type="presParOf" srcId="{178FBD2E-E122-431C-A444-9A3560A53765}" destId="{83C0E873-BF9A-4A78-AA93-52A6A315CAD2}" srcOrd="1" destOrd="0" presId="urn:microsoft.com/office/officeart/2005/8/layout/hList1"/>
    <dgm:cxn modelId="{1D438968-A489-4E19-8E22-562345A68829}" type="presParOf" srcId="{341906F8-DD90-4C0F-8131-E6DA2E8450D3}" destId="{FD720F13-CD60-4D19-AD3B-AD526D1E1608}" srcOrd="5" destOrd="0" presId="urn:microsoft.com/office/officeart/2005/8/layout/hList1"/>
    <dgm:cxn modelId="{73B4041F-1572-4DA5-915C-5803B581954B}" type="presParOf" srcId="{341906F8-DD90-4C0F-8131-E6DA2E8450D3}" destId="{D26FEA14-B420-4DA9-81F7-F718ADE9A7CC}" srcOrd="6" destOrd="0" presId="urn:microsoft.com/office/officeart/2005/8/layout/hList1"/>
    <dgm:cxn modelId="{33FDE012-060C-4AA0-80CC-40C298600BDD}" type="presParOf" srcId="{D26FEA14-B420-4DA9-81F7-F718ADE9A7CC}" destId="{E08939BA-3CF4-41C5-906F-308A6FDE4B7F}" srcOrd="0" destOrd="0" presId="urn:microsoft.com/office/officeart/2005/8/layout/hList1"/>
    <dgm:cxn modelId="{006599DC-A022-4A11-A048-74B8F69ED0D0}" type="presParOf" srcId="{D26FEA14-B420-4DA9-81F7-F718ADE9A7CC}" destId="{5ADB3F41-D4AA-4534-92F5-FB25B73019A1}" srcOrd="1" destOrd="0" presId="urn:microsoft.com/office/officeart/2005/8/layout/h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1324D7-96A3-45DB-B26D-64670CC3DEC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4C2E0602-9A30-415B-9594-5FAB8B4E7AA8}">
      <dgm:prSet phldrT="[Text]" custT="1"/>
      <dgm:spPr/>
      <dgm:t>
        <a:bodyPr/>
        <a:lstStyle/>
        <a:p>
          <a:r>
            <a:rPr lang="en-US" sz="1400" b="1" dirty="0" smtClean="0"/>
            <a:t>Energy Generation and Transmission</a:t>
          </a:r>
          <a:endParaRPr lang="en-US" sz="1400" b="1" dirty="0"/>
        </a:p>
      </dgm:t>
    </dgm:pt>
    <dgm:pt modelId="{629AE22E-4ACE-4319-B19A-EB48358DCA5A}" type="parTrans" cxnId="{A594E5A6-FEA9-418B-BBD6-61000F265585}">
      <dgm:prSet/>
      <dgm:spPr/>
      <dgm:t>
        <a:bodyPr/>
        <a:lstStyle/>
        <a:p>
          <a:endParaRPr lang="en-US"/>
        </a:p>
      </dgm:t>
    </dgm:pt>
    <dgm:pt modelId="{DFA954A6-CA40-4954-AF48-2BA67191299C}" type="sibTrans" cxnId="{A594E5A6-FEA9-418B-BBD6-61000F265585}">
      <dgm:prSet/>
      <dgm:spPr/>
      <dgm:t>
        <a:bodyPr/>
        <a:lstStyle/>
        <a:p>
          <a:endParaRPr lang="en-US"/>
        </a:p>
      </dgm:t>
    </dgm:pt>
    <dgm:pt modelId="{9BDCC145-69C7-4332-959C-05068ADBEC5F}">
      <dgm:prSet phldrT="[Text]" custT="1"/>
      <dgm:spPr>
        <a:solidFill>
          <a:schemeClr val="accent1">
            <a:lumMod val="50000"/>
          </a:schemeClr>
        </a:solidFill>
      </dgm:spPr>
      <dgm:t>
        <a:bodyPr/>
        <a:lstStyle/>
        <a:p>
          <a:r>
            <a:rPr lang="en-US" sz="1400" b="1" dirty="0" smtClean="0"/>
            <a:t>Sustainable Transportation and Urban Development </a:t>
          </a:r>
          <a:endParaRPr lang="en-US" sz="1400" b="1" dirty="0"/>
        </a:p>
      </dgm:t>
    </dgm:pt>
    <dgm:pt modelId="{494C587A-57DE-4566-BA96-90655FE22940}" type="parTrans" cxnId="{7F39F0A9-34B9-44A0-8AB7-173AF07BD8E4}">
      <dgm:prSet/>
      <dgm:spPr/>
      <dgm:t>
        <a:bodyPr/>
        <a:lstStyle/>
        <a:p>
          <a:endParaRPr lang="en-US"/>
        </a:p>
      </dgm:t>
    </dgm:pt>
    <dgm:pt modelId="{92C607AC-7209-4361-AF27-0E22A7B8689F}" type="sibTrans" cxnId="{7F39F0A9-34B9-44A0-8AB7-173AF07BD8E4}">
      <dgm:prSet/>
      <dgm:spPr/>
      <dgm:t>
        <a:bodyPr/>
        <a:lstStyle/>
        <a:p>
          <a:endParaRPr lang="en-US"/>
        </a:p>
      </dgm:t>
    </dgm:pt>
    <dgm:pt modelId="{0A8D2543-ADA1-4BC8-A21B-F7B8DB4014BF}">
      <dgm:prSet phldrT="[Text]" custT="1"/>
      <dgm:spPr>
        <a:solidFill>
          <a:schemeClr val="accent3">
            <a:lumMod val="85000"/>
            <a:alpha val="90000"/>
          </a:schemeClr>
        </a:solidFill>
      </dgm:spPr>
      <dgm:t>
        <a:bodyPr/>
        <a:lstStyle/>
        <a:p>
          <a:r>
            <a:rPr lang="en-US" sz="1700" dirty="0" smtClean="0"/>
            <a:t>Sustainable aviation</a:t>
          </a:r>
          <a:endParaRPr lang="en-US" sz="1700" dirty="0"/>
        </a:p>
      </dgm:t>
    </dgm:pt>
    <dgm:pt modelId="{D37A4E6A-6F40-40AF-BFDB-FD6FE0D1B7A3}" type="parTrans" cxnId="{3D72789F-C4B6-493A-AB38-257768CED45D}">
      <dgm:prSet/>
      <dgm:spPr/>
      <dgm:t>
        <a:bodyPr/>
        <a:lstStyle/>
        <a:p>
          <a:endParaRPr lang="en-US"/>
        </a:p>
      </dgm:t>
    </dgm:pt>
    <dgm:pt modelId="{CE00D046-FA3A-45B7-BAC3-AAF7A9EA0431}" type="sibTrans" cxnId="{3D72789F-C4B6-493A-AB38-257768CED45D}">
      <dgm:prSet/>
      <dgm:spPr/>
      <dgm:t>
        <a:bodyPr/>
        <a:lstStyle/>
        <a:p>
          <a:endParaRPr lang="en-US"/>
        </a:p>
      </dgm:t>
    </dgm:pt>
    <dgm:pt modelId="{E886D455-5134-43AB-B200-45610F5D084A}">
      <dgm:prSet phldrT="[Text]" custT="1"/>
      <dgm:spPr/>
      <dgm:t>
        <a:bodyPr/>
        <a:lstStyle/>
        <a:p>
          <a:r>
            <a:rPr lang="en-US" sz="1700" b="1" dirty="0" smtClean="0"/>
            <a:t>Information Systems</a:t>
          </a:r>
          <a:endParaRPr lang="en-US" sz="1700" b="1" dirty="0"/>
        </a:p>
      </dgm:t>
    </dgm:pt>
    <dgm:pt modelId="{12CB197E-3241-4528-8F54-FD57ED5EF00B}" type="parTrans" cxnId="{4BDF43F3-2510-46BB-BA32-029046429567}">
      <dgm:prSet/>
      <dgm:spPr/>
      <dgm:t>
        <a:bodyPr/>
        <a:lstStyle/>
        <a:p>
          <a:endParaRPr lang="en-US"/>
        </a:p>
      </dgm:t>
    </dgm:pt>
    <dgm:pt modelId="{6F6C2214-00DB-4790-A1BA-ED214C181021}" type="sibTrans" cxnId="{4BDF43F3-2510-46BB-BA32-029046429567}">
      <dgm:prSet/>
      <dgm:spPr/>
      <dgm:t>
        <a:bodyPr/>
        <a:lstStyle/>
        <a:p>
          <a:endParaRPr lang="en-US"/>
        </a:p>
      </dgm:t>
    </dgm:pt>
    <dgm:pt modelId="{0BC54DB3-4C0E-4527-9E87-9B98BDA8627C}">
      <dgm:prSet phldrT="[Text]" custT="1"/>
      <dgm:spPr/>
      <dgm:t>
        <a:bodyPr/>
        <a:lstStyle/>
        <a:p>
          <a:r>
            <a:rPr lang="en-US" sz="1700" dirty="0" smtClean="0"/>
            <a:t>Technology forecasting</a:t>
          </a:r>
          <a:endParaRPr lang="en-US" sz="1700" dirty="0"/>
        </a:p>
      </dgm:t>
    </dgm:pt>
    <dgm:pt modelId="{5A07B107-C2EE-49CE-882D-C6A5695A48E5}" type="parTrans" cxnId="{2578F16F-7791-48EA-9224-F288C9B792F7}">
      <dgm:prSet/>
      <dgm:spPr/>
      <dgm:t>
        <a:bodyPr/>
        <a:lstStyle/>
        <a:p>
          <a:endParaRPr lang="en-US"/>
        </a:p>
      </dgm:t>
    </dgm:pt>
    <dgm:pt modelId="{13FED815-DB7E-4F29-BF0E-5A2C23A750CA}" type="sibTrans" cxnId="{2578F16F-7791-48EA-9224-F288C9B792F7}">
      <dgm:prSet/>
      <dgm:spPr/>
      <dgm:t>
        <a:bodyPr/>
        <a:lstStyle/>
        <a:p>
          <a:endParaRPr lang="en-US"/>
        </a:p>
      </dgm:t>
    </dgm:pt>
    <dgm:pt modelId="{11AE2370-87EF-43F8-8E0B-F58D4E401763}">
      <dgm:prSet phldrT="[Text]" custT="1"/>
      <dgm:spPr/>
      <dgm:t>
        <a:bodyPr/>
        <a:lstStyle/>
        <a:p>
          <a:r>
            <a:rPr lang="en-US" sz="1700" dirty="0" smtClean="0"/>
            <a:t>Electricity transmission networks</a:t>
          </a:r>
          <a:endParaRPr lang="en-US" sz="1700" dirty="0"/>
        </a:p>
      </dgm:t>
    </dgm:pt>
    <dgm:pt modelId="{F88F4118-770E-4ED3-B8E9-AD97EF883212}" type="parTrans" cxnId="{D019E725-E989-4D05-BB6B-F794D1B52EFA}">
      <dgm:prSet/>
      <dgm:spPr/>
      <dgm:t>
        <a:bodyPr/>
        <a:lstStyle/>
        <a:p>
          <a:endParaRPr lang="en-US"/>
        </a:p>
      </dgm:t>
    </dgm:pt>
    <dgm:pt modelId="{59A8098F-70F3-4DE2-B048-2D48D54C9AAD}" type="sibTrans" cxnId="{D019E725-E989-4D05-BB6B-F794D1B52EFA}">
      <dgm:prSet/>
      <dgm:spPr/>
      <dgm:t>
        <a:bodyPr/>
        <a:lstStyle/>
        <a:p>
          <a:endParaRPr lang="en-US"/>
        </a:p>
      </dgm:t>
    </dgm:pt>
    <dgm:pt modelId="{48F40F9B-0C66-4E1B-BB05-DF53E8529C09}">
      <dgm:prSet custT="1"/>
      <dgm:spPr>
        <a:solidFill>
          <a:srgbClr val="9966FF"/>
        </a:solidFill>
      </dgm:spPr>
      <dgm:t>
        <a:bodyPr/>
        <a:lstStyle/>
        <a:p>
          <a:r>
            <a:rPr lang="en-US" sz="1400" b="1" dirty="0" smtClean="0"/>
            <a:t>Sustainable Design and Manufacturing</a:t>
          </a:r>
          <a:endParaRPr lang="en-US" sz="1400" b="1" dirty="0"/>
        </a:p>
      </dgm:t>
    </dgm:pt>
    <dgm:pt modelId="{DC54390A-68E8-4990-AE65-CE8D9C099AD4}" type="parTrans" cxnId="{EDEE6FB5-010F-4AB0-B74C-2727E030058B}">
      <dgm:prSet/>
      <dgm:spPr/>
      <dgm:t>
        <a:bodyPr/>
        <a:lstStyle/>
        <a:p>
          <a:endParaRPr lang="en-US"/>
        </a:p>
      </dgm:t>
    </dgm:pt>
    <dgm:pt modelId="{E179063B-7CB2-4308-9934-8B17EF3167F4}" type="sibTrans" cxnId="{EDEE6FB5-010F-4AB0-B74C-2727E030058B}">
      <dgm:prSet/>
      <dgm:spPr/>
      <dgm:t>
        <a:bodyPr/>
        <a:lstStyle/>
        <a:p>
          <a:endParaRPr lang="en-US"/>
        </a:p>
      </dgm:t>
    </dgm:pt>
    <dgm:pt modelId="{E058831A-5860-4458-A4EF-F8AD13CC9DC1}">
      <dgm:prSet custT="1"/>
      <dgm:spPr>
        <a:solidFill>
          <a:schemeClr val="accent3">
            <a:lumMod val="85000"/>
            <a:alpha val="90000"/>
          </a:schemeClr>
        </a:solidFill>
      </dgm:spPr>
      <dgm:t>
        <a:bodyPr/>
        <a:lstStyle/>
        <a:p>
          <a:r>
            <a:rPr lang="en-US" sz="1600" dirty="0" smtClean="0"/>
            <a:t>Lean manufacturing and operations </a:t>
          </a:r>
          <a:endParaRPr lang="en-US" sz="1600" dirty="0"/>
        </a:p>
      </dgm:t>
    </dgm:pt>
    <dgm:pt modelId="{D911F536-5973-460A-9C08-7E7F0B32C8C1}" type="parTrans" cxnId="{45FB04E2-B844-4DDA-B8B8-4511A07FB6D7}">
      <dgm:prSet/>
      <dgm:spPr/>
      <dgm:t>
        <a:bodyPr/>
        <a:lstStyle/>
        <a:p>
          <a:endParaRPr lang="en-US"/>
        </a:p>
      </dgm:t>
    </dgm:pt>
    <dgm:pt modelId="{138FECAC-F442-4CBA-8D55-58AC843B2CAB}" type="sibTrans" cxnId="{45FB04E2-B844-4DDA-B8B8-4511A07FB6D7}">
      <dgm:prSet/>
      <dgm:spPr/>
      <dgm:t>
        <a:bodyPr/>
        <a:lstStyle/>
        <a:p>
          <a:endParaRPr lang="en-US"/>
        </a:p>
      </dgm:t>
    </dgm:pt>
    <dgm:pt modelId="{44C5EEF3-EB92-431F-8D69-543A393A6FBA}">
      <dgm:prSet phldrT="[Text]" custT="1"/>
      <dgm:spPr/>
      <dgm:t>
        <a:bodyPr/>
        <a:lstStyle/>
        <a:p>
          <a:r>
            <a:rPr lang="en-US" sz="1700" dirty="0"/>
            <a:t>Large-scale electricity generation using renewable and sustainable resources</a:t>
          </a:r>
        </a:p>
      </dgm:t>
    </dgm:pt>
    <dgm:pt modelId="{48084CCC-E787-4CCE-921B-7835B2A67BE3}" type="parTrans" cxnId="{7B7F93BC-37C8-4F2E-BB40-560B657C3796}">
      <dgm:prSet/>
      <dgm:spPr/>
      <dgm:t>
        <a:bodyPr/>
        <a:lstStyle/>
        <a:p>
          <a:endParaRPr lang="en-US"/>
        </a:p>
      </dgm:t>
    </dgm:pt>
    <dgm:pt modelId="{9DBD0722-4221-4F57-9EE3-A399CE9FEEA8}" type="sibTrans" cxnId="{7B7F93BC-37C8-4F2E-BB40-560B657C3796}">
      <dgm:prSet/>
      <dgm:spPr/>
      <dgm:t>
        <a:bodyPr/>
        <a:lstStyle/>
        <a:p>
          <a:endParaRPr lang="en-US"/>
        </a:p>
      </dgm:t>
    </dgm:pt>
    <dgm:pt modelId="{D5044B13-2E45-4300-AB88-579A0F044222}">
      <dgm:prSet custT="1"/>
      <dgm:spPr>
        <a:solidFill>
          <a:schemeClr val="accent3">
            <a:lumMod val="85000"/>
            <a:alpha val="90000"/>
          </a:schemeClr>
        </a:solidFill>
      </dgm:spPr>
      <dgm:t>
        <a:bodyPr/>
        <a:lstStyle/>
        <a:p>
          <a:r>
            <a:rPr lang="en-US" sz="1700" dirty="0" smtClean="0"/>
            <a:t>Sustainable cities</a:t>
          </a:r>
          <a:endParaRPr lang="en-US" sz="1700" dirty="0"/>
        </a:p>
      </dgm:t>
    </dgm:pt>
    <dgm:pt modelId="{B1B1A16D-8537-47FB-AF7C-2690BBB49C63}" type="parTrans" cxnId="{A598D865-0B49-4F96-BB62-ED22B8F59815}">
      <dgm:prSet/>
      <dgm:spPr/>
      <dgm:t>
        <a:bodyPr/>
        <a:lstStyle/>
        <a:p>
          <a:endParaRPr lang="en-US"/>
        </a:p>
      </dgm:t>
    </dgm:pt>
    <dgm:pt modelId="{294F2361-126A-467C-B232-B5869EDCA55B}" type="sibTrans" cxnId="{A598D865-0B49-4F96-BB62-ED22B8F59815}">
      <dgm:prSet/>
      <dgm:spPr/>
      <dgm:t>
        <a:bodyPr/>
        <a:lstStyle/>
        <a:p>
          <a:endParaRPr lang="en-US"/>
        </a:p>
      </dgm:t>
    </dgm:pt>
    <dgm:pt modelId="{A9A99BB3-1F25-491C-A56D-B192F019FA21}">
      <dgm:prSet custT="1"/>
      <dgm:spPr>
        <a:solidFill>
          <a:schemeClr val="accent3">
            <a:lumMod val="85000"/>
            <a:alpha val="90000"/>
          </a:schemeClr>
        </a:solidFill>
      </dgm:spPr>
      <dgm:t>
        <a:bodyPr/>
        <a:lstStyle/>
        <a:p>
          <a:r>
            <a:rPr lang="en-US" sz="1700" dirty="0" smtClean="0"/>
            <a:t>Green (carbon-optimized) supply chains</a:t>
          </a:r>
          <a:endParaRPr lang="en-US" sz="1700" dirty="0"/>
        </a:p>
      </dgm:t>
    </dgm:pt>
    <dgm:pt modelId="{913C89AA-0829-4D28-A737-D39E689893CA}" type="parTrans" cxnId="{6853B16E-2442-48F0-8A14-C8B3249710E4}">
      <dgm:prSet/>
      <dgm:spPr/>
      <dgm:t>
        <a:bodyPr/>
        <a:lstStyle/>
        <a:p>
          <a:endParaRPr lang="en-US"/>
        </a:p>
      </dgm:t>
    </dgm:pt>
    <dgm:pt modelId="{C35D08BB-888C-4586-88B4-31A9EE8DCA38}" type="sibTrans" cxnId="{6853B16E-2442-48F0-8A14-C8B3249710E4}">
      <dgm:prSet/>
      <dgm:spPr/>
      <dgm:t>
        <a:bodyPr/>
        <a:lstStyle/>
        <a:p>
          <a:endParaRPr lang="en-US"/>
        </a:p>
      </dgm:t>
    </dgm:pt>
    <dgm:pt modelId="{DE69C6E0-7991-4F2D-A2A2-0EF0500E1DAA}">
      <dgm:prSet custT="1"/>
      <dgm:spPr/>
      <dgm:t>
        <a:bodyPr/>
        <a:lstStyle/>
        <a:p>
          <a:r>
            <a:rPr lang="en-US" sz="1700" dirty="0" smtClean="0"/>
            <a:t>Distributed computing and data storage</a:t>
          </a:r>
          <a:endParaRPr lang="en-US" sz="1700" dirty="0"/>
        </a:p>
      </dgm:t>
    </dgm:pt>
    <dgm:pt modelId="{A5799474-8282-4344-9041-A735E7253D27}" type="parTrans" cxnId="{9614EEC0-8CE7-4E01-8579-056E5DC76240}">
      <dgm:prSet/>
      <dgm:spPr/>
      <dgm:t>
        <a:bodyPr/>
        <a:lstStyle/>
        <a:p>
          <a:endParaRPr lang="en-US"/>
        </a:p>
      </dgm:t>
    </dgm:pt>
    <dgm:pt modelId="{03AE9ADD-147D-44EF-93C3-288D973C4154}" type="sibTrans" cxnId="{9614EEC0-8CE7-4E01-8579-056E5DC76240}">
      <dgm:prSet/>
      <dgm:spPr/>
      <dgm:t>
        <a:bodyPr/>
        <a:lstStyle/>
        <a:p>
          <a:endParaRPr lang="en-US"/>
        </a:p>
      </dgm:t>
    </dgm:pt>
    <dgm:pt modelId="{FDF645F2-FFC0-43A9-BCC9-3BFDA7A97885}">
      <dgm:prSet custT="1"/>
      <dgm:spPr/>
      <dgm:t>
        <a:bodyPr/>
        <a:lstStyle/>
        <a:p>
          <a:r>
            <a:rPr lang="en-US" sz="1700" dirty="0" smtClean="0"/>
            <a:t>Green (energy efficient) information technology and sustainable computing</a:t>
          </a:r>
          <a:endParaRPr lang="en-US" sz="1700" dirty="0"/>
        </a:p>
      </dgm:t>
    </dgm:pt>
    <dgm:pt modelId="{1607E14B-B445-4FE1-A82B-EB8B8861C09A}" type="parTrans" cxnId="{8BB0132B-43C0-4AD4-8A5A-92E47056DDE5}">
      <dgm:prSet/>
      <dgm:spPr/>
      <dgm:t>
        <a:bodyPr/>
        <a:lstStyle/>
        <a:p>
          <a:endParaRPr lang="en-US"/>
        </a:p>
      </dgm:t>
    </dgm:pt>
    <dgm:pt modelId="{027F3F71-A0AE-4F4E-982E-435474FD1414}" type="sibTrans" cxnId="{8BB0132B-43C0-4AD4-8A5A-92E47056DDE5}">
      <dgm:prSet/>
      <dgm:spPr/>
      <dgm:t>
        <a:bodyPr/>
        <a:lstStyle/>
        <a:p>
          <a:endParaRPr lang="en-US"/>
        </a:p>
      </dgm:t>
    </dgm:pt>
    <dgm:pt modelId="{F6918ABE-1E75-4AD1-9DE9-46445A323C85}">
      <dgm:prSet custT="1"/>
      <dgm:spPr>
        <a:solidFill>
          <a:schemeClr val="accent3">
            <a:lumMod val="85000"/>
            <a:alpha val="90000"/>
          </a:schemeClr>
        </a:solidFill>
      </dgm:spPr>
      <dgm:t>
        <a:bodyPr/>
        <a:lstStyle/>
        <a:p>
          <a:r>
            <a:rPr lang="en-US" sz="1600" dirty="0" smtClean="0"/>
            <a:t>Life cycle analysis</a:t>
          </a:r>
          <a:endParaRPr lang="en-US" sz="1600" dirty="0"/>
        </a:p>
      </dgm:t>
    </dgm:pt>
    <dgm:pt modelId="{FFDFEE40-0506-4C19-A5D1-22163C82ACFA}" type="parTrans" cxnId="{11339AF6-7E7A-4E81-B766-93453AC2B152}">
      <dgm:prSet/>
      <dgm:spPr/>
      <dgm:t>
        <a:bodyPr/>
        <a:lstStyle/>
        <a:p>
          <a:endParaRPr lang="en-US"/>
        </a:p>
      </dgm:t>
    </dgm:pt>
    <dgm:pt modelId="{F032B19A-EE69-4CAC-B7A8-61917D94040C}" type="sibTrans" cxnId="{11339AF6-7E7A-4E81-B766-93453AC2B152}">
      <dgm:prSet/>
      <dgm:spPr/>
      <dgm:t>
        <a:bodyPr/>
        <a:lstStyle/>
        <a:p>
          <a:endParaRPr lang="en-US"/>
        </a:p>
      </dgm:t>
    </dgm:pt>
    <dgm:pt modelId="{5B9E486A-D2FC-4338-AC6E-3E22FED79C84}">
      <dgm:prSet custT="1"/>
      <dgm:spPr>
        <a:solidFill>
          <a:schemeClr val="accent3">
            <a:lumMod val="85000"/>
            <a:alpha val="90000"/>
          </a:schemeClr>
        </a:solidFill>
      </dgm:spPr>
      <dgm:t>
        <a:bodyPr/>
        <a:lstStyle/>
        <a:p>
          <a:r>
            <a:rPr lang="en-US" sz="1600" dirty="0" smtClean="0"/>
            <a:t>Models for sustainable manufacturing</a:t>
          </a:r>
          <a:endParaRPr lang="en-US" sz="1600" dirty="0"/>
        </a:p>
      </dgm:t>
    </dgm:pt>
    <dgm:pt modelId="{62020819-1DA2-400B-97FC-7D8A0635BC42}" type="parTrans" cxnId="{D85D88DD-AACB-4E48-9E5B-5B2150D1C941}">
      <dgm:prSet/>
      <dgm:spPr/>
      <dgm:t>
        <a:bodyPr/>
        <a:lstStyle/>
        <a:p>
          <a:endParaRPr lang="en-US"/>
        </a:p>
      </dgm:t>
    </dgm:pt>
    <dgm:pt modelId="{FC231159-2912-4264-B4CF-06B1BC4C209D}" type="sibTrans" cxnId="{D85D88DD-AACB-4E48-9E5B-5B2150D1C941}">
      <dgm:prSet/>
      <dgm:spPr/>
      <dgm:t>
        <a:bodyPr/>
        <a:lstStyle/>
        <a:p>
          <a:endParaRPr lang="en-US"/>
        </a:p>
      </dgm:t>
    </dgm:pt>
    <dgm:pt modelId="{E183F4A4-D504-49C2-AD06-9B75E29ECAFF}">
      <dgm:prSet custT="1"/>
      <dgm:spPr>
        <a:solidFill>
          <a:schemeClr val="accent3">
            <a:lumMod val="85000"/>
            <a:alpha val="90000"/>
          </a:schemeClr>
        </a:solidFill>
      </dgm:spPr>
      <dgm:t>
        <a:bodyPr/>
        <a:lstStyle/>
        <a:p>
          <a:r>
            <a:rPr lang="en-US" sz="1600" dirty="0" smtClean="0"/>
            <a:t>Recovery, reuse, remanufacturing, and recycling of components and devices</a:t>
          </a:r>
          <a:endParaRPr lang="en-US" sz="1600" dirty="0"/>
        </a:p>
      </dgm:t>
    </dgm:pt>
    <dgm:pt modelId="{1C75BA45-271B-4048-AF78-E509059753FE}" type="parTrans" cxnId="{A7416AE7-3D04-4638-B0B3-A85F317A2F5A}">
      <dgm:prSet/>
      <dgm:spPr/>
      <dgm:t>
        <a:bodyPr/>
        <a:lstStyle/>
        <a:p>
          <a:endParaRPr lang="en-US"/>
        </a:p>
      </dgm:t>
    </dgm:pt>
    <dgm:pt modelId="{5985B5C9-527C-4E8F-BE5A-455C2622B163}" type="sibTrans" cxnId="{A7416AE7-3D04-4638-B0B3-A85F317A2F5A}">
      <dgm:prSet/>
      <dgm:spPr/>
      <dgm:t>
        <a:bodyPr/>
        <a:lstStyle/>
        <a:p>
          <a:endParaRPr lang="en-US"/>
        </a:p>
      </dgm:t>
    </dgm:pt>
    <dgm:pt modelId="{341906F8-DD90-4C0F-8131-E6DA2E8450D3}" type="pres">
      <dgm:prSet presAssocID="{651324D7-96A3-45DB-B26D-64670CC3DECF}" presName="Name0" presStyleCnt="0">
        <dgm:presLayoutVars>
          <dgm:dir/>
          <dgm:animLvl val="lvl"/>
          <dgm:resizeHandles val="exact"/>
        </dgm:presLayoutVars>
      </dgm:prSet>
      <dgm:spPr/>
      <dgm:t>
        <a:bodyPr/>
        <a:lstStyle/>
        <a:p>
          <a:endParaRPr lang="en-US"/>
        </a:p>
      </dgm:t>
    </dgm:pt>
    <dgm:pt modelId="{C1C8A459-723A-4F5A-8D75-4375D08BD2DD}" type="pres">
      <dgm:prSet presAssocID="{4C2E0602-9A30-415B-9594-5FAB8B4E7AA8}" presName="composite" presStyleCnt="0"/>
      <dgm:spPr/>
      <dgm:t>
        <a:bodyPr/>
        <a:lstStyle/>
        <a:p>
          <a:endParaRPr lang="en-US"/>
        </a:p>
      </dgm:t>
    </dgm:pt>
    <dgm:pt modelId="{C7965D44-6DAD-43B2-916B-10318DDB91F8}" type="pres">
      <dgm:prSet presAssocID="{4C2E0602-9A30-415B-9594-5FAB8B4E7AA8}" presName="parTx" presStyleLbl="alignNode1" presStyleIdx="0" presStyleCnt="4">
        <dgm:presLayoutVars>
          <dgm:chMax val="0"/>
          <dgm:chPref val="0"/>
          <dgm:bulletEnabled val="1"/>
        </dgm:presLayoutVars>
      </dgm:prSet>
      <dgm:spPr/>
      <dgm:t>
        <a:bodyPr/>
        <a:lstStyle/>
        <a:p>
          <a:endParaRPr lang="en-US"/>
        </a:p>
      </dgm:t>
    </dgm:pt>
    <dgm:pt modelId="{E6E7C8F1-8C0B-4DF3-A16A-EAF9DDA4502F}" type="pres">
      <dgm:prSet presAssocID="{4C2E0602-9A30-415B-9594-5FAB8B4E7AA8}" presName="desTx" presStyleLbl="alignAccFollowNode1" presStyleIdx="0" presStyleCnt="4" custLinFactNeighborX="-103" custLinFactNeighborY="-773">
        <dgm:presLayoutVars>
          <dgm:bulletEnabled val="1"/>
        </dgm:presLayoutVars>
      </dgm:prSet>
      <dgm:spPr/>
      <dgm:t>
        <a:bodyPr/>
        <a:lstStyle/>
        <a:p>
          <a:endParaRPr lang="en-US"/>
        </a:p>
      </dgm:t>
    </dgm:pt>
    <dgm:pt modelId="{4B632DB3-EEA0-42E9-97C3-E892462C2777}" type="pres">
      <dgm:prSet presAssocID="{DFA954A6-CA40-4954-AF48-2BA67191299C}" presName="space" presStyleCnt="0"/>
      <dgm:spPr/>
      <dgm:t>
        <a:bodyPr/>
        <a:lstStyle/>
        <a:p>
          <a:endParaRPr lang="en-US"/>
        </a:p>
      </dgm:t>
    </dgm:pt>
    <dgm:pt modelId="{9E32E463-C4DA-4440-9DD5-0392D4154FC3}" type="pres">
      <dgm:prSet presAssocID="{9BDCC145-69C7-4332-959C-05068ADBEC5F}" presName="composite" presStyleCnt="0"/>
      <dgm:spPr/>
      <dgm:t>
        <a:bodyPr/>
        <a:lstStyle/>
        <a:p>
          <a:endParaRPr lang="en-US"/>
        </a:p>
      </dgm:t>
    </dgm:pt>
    <dgm:pt modelId="{04EEFB1E-D214-4BB3-8FEC-B2F31DD24032}" type="pres">
      <dgm:prSet presAssocID="{9BDCC145-69C7-4332-959C-05068ADBEC5F}" presName="parTx" presStyleLbl="alignNode1" presStyleIdx="1" presStyleCnt="4">
        <dgm:presLayoutVars>
          <dgm:chMax val="0"/>
          <dgm:chPref val="0"/>
          <dgm:bulletEnabled val="1"/>
        </dgm:presLayoutVars>
      </dgm:prSet>
      <dgm:spPr/>
      <dgm:t>
        <a:bodyPr/>
        <a:lstStyle/>
        <a:p>
          <a:endParaRPr lang="en-US"/>
        </a:p>
      </dgm:t>
    </dgm:pt>
    <dgm:pt modelId="{6A5067E9-7DA1-43CC-83D3-21F87487FF3C}" type="pres">
      <dgm:prSet presAssocID="{9BDCC145-69C7-4332-959C-05068ADBEC5F}" presName="desTx" presStyleLbl="alignAccFollowNode1" presStyleIdx="1" presStyleCnt="4">
        <dgm:presLayoutVars>
          <dgm:bulletEnabled val="1"/>
        </dgm:presLayoutVars>
      </dgm:prSet>
      <dgm:spPr/>
      <dgm:t>
        <a:bodyPr/>
        <a:lstStyle/>
        <a:p>
          <a:endParaRPr lang="en-US"/>
        </a:p>
      </dgm:t>
    </dgm:pt>
    <dgm:pt modelId="{A034A7B3-B405-49E6-A4EF-C68E9CFC9CD4}" type="pres">
      <dgm:prSet presAssocID="{92C607AC-7209-4361-AF27-0E22A7B8689F}" presName="space" presStyleCnt="0"/>
      <dgm:spPr/>
      <dgm:t>
        <a:bodyPr/>
        <a:lstStyle/>
        <a:p>
          <a:endParaRPr lang="en-US"/>
        </a:p>
      </dgm:t>
    </dgm:pt>
    <dgm:pt modelId="{178FBD2E-E122-431C-A444-9A3560A53765}" type="pres">
      <dgm:prSet presAssocID="{E886D455-5134-43AB-B200-45610F5D084A}" presName="composite" presStyleCnt="0"/>
      <dgm:spPr/>
      <dgm:t>
        <a:bodyPr/>
        <a:lstStyle/>
        <a:p>
          <a:endParaRPr lang="en-US"/>
        </a:p>
      </dgm:t>
    </dgm:pt>
    <dgm:pt modelId="{BA547098-C123-4740-9610-049C034EBE34}" type="pres">
      <dgm:prSet presAssocID="{E886D455-5134-43AB-B200-45610F5D084A}" presName="parTx" presStyleLbl="alignNode1" presStyleIdx="2" presStyleCnt="4">
        <dgm:presLayoutVars>
          <dgm:chMax val="0"/>
          <dgm:chPref val="0"/>
          <dgm:bulletEnabled val="1"/>
        </dgm:presLayoutVars>
      </dgm:prSet>
      <dgm:spPr/>
      <dgm:t>
        <a:bodyPr/>
        <a:lstStyle/>
        <a:p>
          <a:endParaRPr lang="en-US"/>
        </a:p>
      </dgm:t>
    </dgm:pt>
    <dgm:pt modelId="{83C0E873-BF9A-4A78-AA93-52A6A315CAD2}" type="pres">
      <dgm:prSet presAssocID="{E886D455-5134-43AB-B200-45610F5D084A}" presName="desTx" presStyleLbl="alignAccFollowNode1" presStyleIdx="2" presStyleCnt="4">
        <dgm:presLayoutVars>
          <dgm:bulletEnabled val="1"/>
        </dgm:presLayoutVars>
      </dgm:prSet>
      <dgm:spPr/>
      <dgm:t>
        <a:bodyPr/>
        <a:lstStyle/>
        <a:p>
          <a:endParaRPr lang="en-US"/>
        </a:p>
      </dgm:t>
    </dgm:pt>
    <dgm:pt modelId="{FD720F13-CD60-4D19-AD3B-AD526D1E1608}" type="pres">
      <dgm:prSet presAssocID="{6F6C2214-00DB-4790-A1BA-ED214C181021}" presName="space" presStyleCnt="0"/>
      <dgm:spPr/>
    </dgm:pt>
    <dgm:pt modelId="{D26FEA14-B420-4DA9-81F7-F718ADE9A7CC}" type="pres">
      <dgm:prSet presAssocID="{48F40F9B-0C66-4E1B-BB05-DF53E8529C09}" presName="composite" presStyleCnt="0"/>
      <dgm:spPr/>
    </dgm:pt>
    <dgm:pt modelId="{E08939BA-3CF4-41C5-906F-308A6FDE4B7F}" type="pres">
      <dgm:prSet presAssocID="{48F40F9B-0C66-4E1B-BB05-DF53E8529C09}" presName="parTx" presStyleLbl="alignNode1" presStyleIdx="3" presStyleCnt="4">
        <dgm:presLayoutVars>
          <dgm:chMax val="0"/>
          <dgm:chPref val="0"/>
          <dgm:bulletEnabled val="1"/>
        </dgm:presLayoutVars>
      </dgm:prSet>
      <dgm:spPr/>
      <dgm:t>
        <a:bodyPr/>
        <a:lstStyle/>
        <a:p>
          <a:endParaRPr lang="en-US"/>
        </a:p>
      </dgm:t>
    </dgm:pt>
    <dgm:pt modelId="{5ADB3F41-D4AA-4534-92F5-FB25B73019A1}" type="pres">
      <dgm:prSet presAssocID="{48F40F9B-0C66-4E1B-BB05-DF53E8529C09}" presName="desTx" presStyleLbl="alignAccFollowNode1" presStyleIdx="3" presStyleCnt="4">
        <dgm:presLayoutVars>
          <dgm:bulletEnabled val="1"/>
        </dgm:presLayoutVars>
      </dgm:prSet>
      <dgm:spPr/>
      <dgm:t>
        <a:bodyPr/>
        <a:lstStyle/>
        <a:p>
          <a:endParaRPr lang="en-US"/>
        </a:p>
      </dgm:t>
    </dgm:pt>
  </dgm:ptLst>
  <dgm:cxnLst>
    <dgm:cxn modelId="{7B7F93BC-37C8-4F2E-BB40-560B657C3796}" srcId="{4C2E0602-9A30-415B-9594-5FAB8B4E7AA8}" destId="{44C5EEF3-EB92-431F-8D69-543A393A6FBA}" srcOrd="1" destOrd="0" parTransId="{48084CCC-E787-4CCE-921B-7835B2A67BE3}" sibTransId="{9DBD0722-4221-4F57-9EE3-A399CE9FEEA8}"/>
    <dgm:cxn modelId="{85EA5481-5DF6-44E6-9D68-E8A9BA0D0667}" type="presOf" srcId="{E886D455-5134-43AB-B200-45610F5D084A}" destId="{BA547098-C123-4740-9610-049C034EBE34}" srcOrd="0" destOrd="0" presId="urn:microsoft.com/office/officeart/2005/8/layout/hList1"/>
    <dgm:cxn modelId="{7F39F0A9-34B9-44A0-8AB7-173AF07BD8E4}" srcId="{651324D7-96A3-45DB-B26D-64670CC3DECF}" destId="{9BDCC145-69C7-4332-959C-05068ADBEC5F}" srcOrd="1" destOrd="0" parTransId="{494C587A-57DE-4566-BA96-90655FE22940}" sibTransId="{92C607AC-7209-4361-AF27-0E22A7B8689F}"/>
    <dgm:cxn modelId="{2578F16F-7791-48EA-9224-F288C9B792F7}" srcId="{E886D455-5134-43AB-B200-45610F5D084A}" destId="{0BC54DB3-4C0E-4527-9E87-9B98BDA8627C}" srcOrd="0" destOrd="0" parTransId="{5A07B107-C2EE-49CE-882D-C6A5695A48E5}" sibTransId="{13FED815-DB7E-4F29-BF0E-5A2C23A750CA}"/>
    <dgm:cxn modelId="{4BDF43F3-2510-46BB-BA32-029046429567}" srcId="{651324D7-96A3-45DB-B26D-64670CC3DECF}" destId="{E886D455-5134-43AB-B200-45610F5D084A}" srcOrd="2" destOrd="0" parTransId="{12CB197E-3241-4528-8F54-FD57ED5EF00B}" sibTransId="{6F6C2214-00DB-4790-A1BA-ED214C181021}"/>
    <dgm:cxn modelId="{11339AF6-7E7A-4E81-B766-93453AC2B152}" srcId="{48F40F9B-0C66-4E1B-BB05-DF53E8529C09}" destId="{F6918ABE-1E75-4AD1-9DE9-46445A323C85}" srcOrd="1" destOrd="0" parTransId="{FFDFEE40-0506-4C19-A5D1-22163C82ACFA}" sibTransId="{F032B19A-EE69-4CAC-B7A8-61917D94040C}"/>
    <dgm:cxn modelId="{710E6E00-B9DD-4916-B870-7ABA101091B6}" type="presOf" srcId="{E058831A-5860-4458-A4EF-F8AD13CC9DC1}" destId="{5ADB3F41-D4AA-4534-92F5-FB25B73019A1}" srcOrd="0" destOrd="0" presId="urn:microsoft.com/office/officeart/2005/8/layout/hList1"/>
    <dgm:cxn modelId="{D18D8884-8C76-4D7A-848C-518912275EFF}" type="presOf" srcId="{0A8D2543-ADA1-4BC8-A21B-F7B8DB4014BF}" destId="{6A5067E9-7DA1-43CC-83D3-21F87487FF3C}" srcOrd="0" destOrd="0" presId="urn:microsoft.com/office/officeart/2005/8/layout/hList1"/>
    <dgm:cxn modelId="{6853B16E-2442-48F0-8A14-C8B3249710E4}" srcId="{9BDCC145-69C7-4332-959C-05068ADBEC5F}" destId="{A9A99BB3-1F25-491C-A56D-B192F019FA21}" srcOrd="2" destOrd="0" parTransId="{913C89AA-0829-4D28-A737-D39E689893CA}" sibTransId="{C35D08BB-888C-4586-88B4-31A9EE8DCA38}"/>
    <dgm:cxn modelId="{9DBC6762-AD83-4DBA-B020-43F340B5EAB0}" type="presOf" srcId="{0BC54DB3-4C0E-4527-9E87-9B98BDA8627C}" destId="{83C0E873-BF9A-4A78-AA93-52A6A315CAD2}" srcOrd="0" destOrd="0" presId="urn:microsoft.com/office/officeart/2005/8/layout/hList1"/>
    <dgm:cxn modelId="{A598D865-0B49-4F96-BB62-ED22B8F59815}" srcId="{9BDCC145-69C7-4332-959C-05068ADBEC5F}" destId="{D5044B13-2E45-4300-AB88-579A0F044222}" srcOrd="1" destOrd="0" parTransId="{B1B1A16D-8537-47FB-AF7C-2690BBB49C63}" sibTransId="{294F2361-126A-467C-B232-B5869EDCA55B}"/>
    <dgm:cxn modelId="{99060EF6-AFE5-4A82-BFB8-DB628DC71A90}" type="presOf" srcId="{4C2E0602-9A30-415B-9594-5FAB8B4E7AA8}" destId="{C7965D44-6DAD-43B2-916B-10318DDB91F8}" srcOrd="0" destOrd="0" presId="urn:microsoft.com/office/officeart/2005/8/layout/hList1"/>
    <dgm:cxn modelId="{3DD4F096-9BDA-41D8-9D08-ADC2E831BC1A}" type="presOf" srcId="{5B9E486A-D2FC-4338-AC6E-3E22FED79C84}" destId="{5ADB3F41-D4AA-4534-92F5-FB25B73019A1}" srcOrd="0" destOrd="2" presId="urn:microsoft.com/office/officeart/2005/8/layout/hList1"/>
    <dgm:cxn modelId="{1E38AA11-FA49-4301-A4E8-68FED2EF666F}" type="presOf" srcId="{9BDCC145-69C7-4332-959C-05068ADBEC5F}" destId="{04EEFB1E-D214-4BB3-8FEC-B2F31DD24032}" srcOrd="0" destOrd="0" presId="urn:microsoft.com/office/officeart/2005/8/layout/hList1"/>
    <dgm:cxn modelId="{1078BA4B-75E7-4FB3-A09F-38501112A717}" type="presOf" srcId="{44C5EEF3-EB92-431F-8D69-543A393A6FBA}" destId="{E6E7C8F1-8C0B-4DF3-A16A-EAF9DDA4502F}" srcOrd="0" destOrd="1" presId="urn:microsoft.com/office/officeart/2005/8/layout/hList1"/>
    <dgm:cxn modelId="{D2176FC0-7570-4FDA-BCAF-CB66E245CE77}" type="presOf" srcId="{11AE2370-87EF-43F8-8E0B-F58D4E401763}" destId="{E6E7C8F1-8C0B-4DF3-A16A-EAF9DDA4502F}" srcOrd="0" destOrd="0" presId="urn:microsoft.com/office/officeart/2005/8/layout/hList1"/>
    <dgm:cxn modelId="{3D72789F-C4B6-493A-AB38-257768CED45D}" srcId="{9BDCC145-69C7-4332-959C-05068ADBEC5F}" destId="{0A8D2543-ADA1-4BC8-A21B-F7B8DB4014BF}" srcOrd="0" destOrd="0" parTransId="{D37A4E6A-6F40-40AF-BFDB-FD6FE0D1B7A3}" sibTransId="{CE00D046-FA3A-45B7-BAC3-AAF7A9EA0431}"/>
    <dgm:cxn modelId="{D85D88DD-AACB-4E48-9E5B-5B2150D1C941}" srcId="{48F40F9B-0C66-4E1B-BB05-DF53E8529C09}" destId="{5B9E486A-D2FC-4338-AC6E-3E22FED79C84}" srcOrd="2" destOrd="0" parTransId="{62020819-1DA2-400B-97FC-7D8A0635BC42}" sibTransId="{FC231159-2912-4264-B4CF-06B1BC4C209D}"/>
    <dgm:cxn modelId="{9614EEC0-8CE7-4E01-8579-056E5DC76240}" srcId="{E886D455-5134-43AB-B200-45610F5D084A}" destId="{DE69C6E0-7991-4F2D-A2A2-0EF0500E1DAA}" srcOrd="1" destOrd="0" parTransId="{A5799474-8282-4344-9041-A735E7253D27}" sibTransId="{03AE9ADD-147D-44EF-93C3-288D973C4154}"/>
    <dgm:cxn modelId="{2F33F8E0-0F0B-4DE6-807F-20B26BBC2F8E}" type="presOf" srcId="{DE69C6E0-7991-4F2D-A2A2-0EF0500E1DAA}" destId="{83C0E873-BF9A-4A78-AA93-52A6A315CAD2}" srcOrd="0" destOrd="1" presId="urn:microsoft.com/office/officeart/2005/8/layout/hList1"/>
    <dgm:cxn modelId="{352EF5BA-CDC4-4944-A853-7DC58C858BFE}" type="presOf" srcId="{FDF645F2-FFC0-43A9-BCC9-3BFDA7A97885}" destId="{83C0E873-BF9A-4A78-AA93-52A6A315CAD2}" srcOrd="0" destOrd="2" presId="urn:microsoft.com/office/officeart/2005/8/layout/hList1"/>
    <dgm:cxn modelId="{A7416AE7-3D04-4638-B0B3-A85F317A2F5A}" srcId="{48F40F9B-0C66-4E1B-BB05-DF53E8529C09}" destId="{E183F4A4-D504-49C2-AD06-9B75E29ECAFF}" srcOrd="3" destOrd="0" parTransId="{1C75BA45-271B-4048-AF78-E509059753FE}" sibTransId="{5985B5C9-527C-4E8F-BE5A-455C2622B163}"/>
    <dgm:cxn modelId="{A594E5A6-FEA9-418B-BBD6-61000F265585}" srcId="{651324D7-96A3-45DB-B26D-64670CC3DECF}" destId="{4C2E0602-9A30-415B-9594-5FAB8B4E7AA8}" srcOrd="0" destOrd="0" parTransId="{629AE22E-4ACE-4319-B19A-EB48358DCA5A}" sibTransId="{DFA954A6-CA40-4954-AF48-2BA67191299C}"/>
    <dgm:cxn modelId="{D019E725-E989-4D05-BB6B-F794D1B52EFA}" srcId="{4C2E0602-9A30-415B-9594-5FAB8B4E7AA8}" destId="{11AE2370-87EF-43F8-8E0B-F58D4E401763}" srcOrd="0" destOrd="0" parTransId="{F88F4118-770E-4ED3-B8E9-AD97EF883212}" sibTransId="{59A8098F-70F3-4DE2-B048-2D48D54C9AAD}"/>
    <dgm:cxn modelId="{45FB04E2-B844-4DDA-B8B8-4511A07FB6D7}" srcId="{48F40F9B-0C66-4E1B-BB05-DF53E8529C09}" destId="{E058831A-5860-4458-A4EF-F8AD13CC9DC1}" srcOrd="0" destOrd="0" parTransId="{D911F536-5973-460A-9C08-7E7F0B32C8C1}" sibTransId="{138FECAC-F442-4CBA-8D55-58AC843B2CAB}"/>
    <dgm:cxn modelId="{9012ECC6-954C-442F-B6EE-77AE4E55BF1B}" type="presOf" srcId="{48F40F9B-0C66-4E1B-BB05-DF53E8529C09}" destId="{E08939BA-3CF4-41C5-906F-308A6FDE4B7F}" srcOrd="0" destOrd="0" presId="urn:microsoft.com/office/officeart/2005/8/layout/hList1"/>
    <dgm:cxn modelId="{8BB0132B-43C0-4AD4-8A5A-92E47056DDE5}" srcId="{E886D455-5134-43AB-B200-45610F5D084A}" destId="{FDF645F2-FFC0-43A9-BCC9-3BFDA7A97885}" srcOrd="2" destOrd="0" parTransId="{1607E14B-B445-4FE1-A82B-EB8B8861C09A}" sibTransId="{027F3F71-A0AE-4F4E-982E-435474FD1414}"/>
    <dgm:cxn modelId="{EDEE6FB5-010F-4AB0-B74C-2727E030058B}" srcId="{651324D7-96A3-45DB-B26D-64670CC3DECF}" destId="{48F40F9B-0C66-4E1B-BB05-DF53E8529C09}" srcOrd="3" destOrd="0" parTransId="{DC54390A-68E8-4990-AE65-CE8D9C099AD4}" sibTransId="{E179063B-7CB2-4308-9934-8B17EF3167F4}"/>
    <dgm:cxn modelId="{7D1B1895-CF7B-417E-BA56-17299929F9AA}" type="presOf" srcId="{D5044B13-2E45-4300-AB88-579A0F044222}" destId="{6A5067E9-7DA1-43CC-83D3-21F87487FF3C}" srcOrd="0" destOrd="1" presId="urn:microsoft.com/office/officeart/2005/8/layout/hList1"/>
    <dgm:cxn modelId="{59AA568F-7183-47A5-A06C-713FD3C7A03E}" type="presOf" srcId="{651324D7-96A3-45DB-B26D-64670CC3DECF}" destId="{341906F8-DD90-4C0F-8131-E6DA2E8450D3}" srcOrd="0" destOrd="0" presId="urn:microsoft.com/office/officeart/2005/8/layout/hList1"/>
    <dgm:cxn modelId="{8DC682A7-0E93-4A3F-BCB3-AF458D3230FF}" type="presOf" srcId="{E183F4A4-D504-49C2-AD06-9B75E29ECAFF}" destId="{5ADB3F41-D4AA-4534-92F5-FB25B73019A1}" srcOrd="0" destOrd="3" presId="urn:microsoft.com/office/officeart/2005/8/layout/hList1"/>
    <dgm:cxn modelId="{329E2297-9FC1-4C66-BE3F-9376AE79820B}" type="presOf" srcId="{A9A99BB3-1F25-491C-A56D-B192F019FA21}" destId="{6A5067E9-7DA1-43CC-83D3-21F87487FF3C}" srcOrd="0" destOrd="2" presId="urn:microsoft.com/office/officeart/2005/8/layout/hList1"/>
    <dgm:cxn modelId="{13B04667-3074-41FB-9F99-AAE099131466}" type="presOf" srcId="{F6918ABE-1E75-4AD1-9DE9-46445A323C85}" destId="{5ADB3F41-D4AA-4534-92F5-FB25B73019A1}" srcOrd="0" destOrd="1" presId="urn:microsoft.com/office/officeart/2005/8/layout/hList1"/>
    <dgm:cxn modelId="{1CE12E79-1DC8-47A0-92BB-E82A94848E7F}" type="presParOf" srcId="{341906F8-DD90-4C0F-8131-E6DA2E8450D3}" destId="{C1C8A459-723A-4F5A-8D75-4375D08BD2DD}" srcOrd="0" destOrd="0" presId="urn:microsoft.com/office/officeart/2005/8/layout/hList1"/>
    <dgm:cxn modelId="{B95AA242-DF44-43DA-A07D-F376A4D0D7A5}" type="presParOf" srcId="{C1C8A459-723A-4F5A-8D75-4375D08BD2DD}" destId="{C7965D44-6DAD-43B2-916B-10318DDB91F8}" srcOrd="0" destOrd="0" presId="urn:microsoft.com/office/officeart/2005/8/layout/hList1"/>
    <dgm:cxn modelId="{F784502C-393F-4F9E-A9E3-91AD03AD8D1B}" type="presParOf" srcId="{C1C8A459-723A-4F5A-8D75-4375D08BD2DD}" destId="{E6E7C8F1-8C0B-4DF3-A16A-EAF9DDA4502F}" srcOrd="1" destOrd="0" presId="urn:microsoft.com/office/officeart/2005/8/layout/hList1"/>
    <dgm:cxn modelId="{A1C9EE01-74C3-4AA4-A2C0-9C71230F2121}" type="presParOf" srcId="{341906F8-DD90-4C0F-8131-E6DA2E8450D3}" destId="{4B632DB3-EEA0-42E9-97C3-E892462C2777}" srcOrd="1" destOrd="0" presId="urn:microsoft.com/office/officeart/2005/8/layout/hList1"/>
    <dgm:cxn modelId="{E6A5DBE5-34FC-45B7-8369-AD0CDF0405F9}" type="presParOf" srcId="{341906F8-DD90-4C0F-8131-E6DA2E8450D3}" destId="{9E32E463-C4DA-4440-9DD5-0392D4154FC3}" srcOrd="2" destOrd="0" presId="urn:microsoft.com/office/officeart/2005/8/layout/hList1"/>
    <dgm:cxn modelId="{C2E78B15-082F-4A53-A0C9-41FF98185344}" type="presParOf" srcId="{9E32E463-C4DA-4440-9DD5-0392D4154FC3}" destId="{04EEFB1E-D214-4BB3-8FEC-B2F31DD24032}" srcOrd="0" destOrd="0" presId="urn:microsoft.com/office/officeart/2005/8/layout/hList1"/>
    <dgm:cxn modelId="{6AB1E045-FE31-4926-AEFC-AD812FA243C5}" type="presParOf" srcId="{9E32E463-C4DA-4440-9DD5-0392D4154FC3}" destId="{6A5067E9-7DA1-43CC-83D3-21F87487FF3C}" srcOrd="1" destOrd="0" presId="urn:microsoft.com/office/officeart/2005/8/layout/hList1"/>
    <dgm:cxn modelId="{70C7625F-1CB9-4C5E-8174-F9949123D522}" type="presParOf" srcId="{341906F8-DD90-4C0F-8131-E6DA2E8450D3}" destId="{A034A7B3-B405-49E6-A4EF-C68E9CFC9CD4}" srcOrd="3" destOrd="0" presId="urn:microsoft.com/office/officeart/2005/8/layout/hList1"/>
    <dgm:cxn modelId="{704FF435-8471-4AEB-970A-CFEDF63797C5}" type="presParOf" srcId="{341906F8-DD90-4C0F-8131-E6DA2E8450D3}" destId="{178FBD2E-E122-431C-A444-9A3560A53765}" srcOrd="4" destOrd="0" presId="urn:microsoft.com/office/officeart/2005/8/layout/hList1"/>
    <dgm:cxn modelId="{6643182E-4BA0-4081-97FD-9DB37B832919}" type="presParOf" srcId="{178FBD2E-E122-431C-A444-9A3560A53765}" destId="{BA547098-C123-4740-9610-049C034EBE34}" srcOrd="0" destOrd="0" presId="urn:microsoft.com/office/officeart/2005/8/layout/hList1"/>
    <dgm:cxn modelId="{F505C06F-D866-4F73-A0B2-F1294C3E0D8E}" type="presParOf" srcId="{178FBD2E-E122-431C-A444-9A3560A53765}" destId="{83C0E873-BF9A-4A78-AA93-52A6A315CAD2}" srcOrd="1" destOrd="0" presId="urn:microsoft.com/office/officeart/2005/8/layout/hList1"/>
    <dgm:cxn modelId="{D399B802-C25D-4882-8F7B-8C26E6338E7A}" type="presParOf" srcId="{341906F8-DD90-4C0F-8131-E6DA2E8450D3}" destId="{FD720F13-CD60-4D19-AD3B-AD526D1E1608}" srcOrd="5" destOrd="0" presId="urn:microsoft.com/office/officeart/2005/8/layout/hList1"/>
    <dgm:cxn modelId="{234EDA63-1015-4879-BEF8-3BD612167F36}" type="presParOf" srcId="{341906F8-DD90-4C0F-8131-E6DA2E8450D3}" destId="{D26FEA14-B420-4DA9-81F7-F718ADE9A7CC}" srcOrd="6" destOrd="0" presId="urn:microsoft.com/office/officeart/2005/8/layout/hList1"/>
    <dgm:cxn modelId="{DBDD9A75-9C89-4527-BD0C-9B2F8B92F360}" type="presParOf" srcId="{D26FEA14-B420-4DA9-81F7-F718ADE9A7CC}" destId="{E08939BA-3CF4-41C5-906F-308A6FDE4B7F}" srcOrd="0" destOrd="0" presId="urn:microsoft.com/office/officeart/2005/8/layout/hList1"/>
    <dgm:cxn modelId="{E5100676-A10F-49BA-B7C4-CE98A90D6354}" type="presParOf" srcId="{D26FEA14-B420-4DA9-81F7-F718ADE9A7CC}" destId="{5ADB3F41-D4AA-4534-92F5-FB25B73019A1}" srcOrd="1" destOrd="0" presId="urn:microsoft.com/office/officeart/2005/8/layout/h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DCE2F66-D1A4-41DA-9BEE-BBE31DFF5251}">
      <dsp:nvSpPr>
        <dsp:cNvPr id="0" name=""/>
        <dsp:cNvSpPr/>
      </dsp:nvSpPr>
      <dsp:spPr>
        <a:xfrm>
          <a:off x="2099346" y="228120"/>
          <a:ext cx="3412846" cy="3412846"/>
        </a:xfrm>
        <a:prstGeom prst="ellipse">
          <a:avLst/>
        </a:prstGeom>
        <a:solidFill>
          <a:schemeClr val="accent2">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1689100">
            <a:lnSpc>
              <a:spcPct val="90000"/>
            </a:lnSpc>
            <a:spcBef>
              <a:spcPct val="0"/>
            </a:spcBef>
            <a:spcAft>
              <a:spcPct val="35000"/>
            </a:spcAft>
          </a:pPr>
          <a:r>
            <a:rPr lang="en-US" sz="3800" kern="1200" smtClean="0"/>
            <a:t>Technology</a:t>
          </a:r>
          <a:endParaRPr lang="en-US" sz="3800" kern="1200" dirty="0"/>
        </a:p>
      </dsp:txBody>
      <dsp:txXfrm>
        <a:off x="2554392" y="825368"/>
        <a:ext cx="2502754" cy="1535781"/>
      </dsp:txXfrm>
    </dsp:sp>
    <dsp:sp modelId="{075F48F1-8DD6-409E-8120-92FE9E050A9B}">
      <dsp:nvSpPr>
        <dsp:cNvPr id="0" name=""/>
        <dsp:cNvSpPr/>
      </dsp:nvSpPr>
      <dsp:spPr>
        <a:xfrm>
          <a:off x="3312409" y="1828786"/>
          <a:ext cx="3412846" cy="3412846"/>
        </a:xfrm>
        <a:prstGeom prst="ellipse">
          <a:avLst/>
        </a:prstGeom>
        <a:solidFill>
          <a:schemeClr val="accent3">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1689100">
            <a:lnSpc>
              <a:spcPct val="90000"/>
            </a:lnSpc>
            <a:spcBef>
              <a:spcPct val="0"/>
            </a:spcBef>
            <a:spcAft>
              <a:spcPct val="35000"/>
            </a:spcAft>
          </a:pPr>
          <a:r>
            <a:rPr lang="en-US" sz="3800" kern="1200" dirty="0" smtClean="0"/>
            <a:t>Policy</a:t>
          </a:r>
          <a:endParaRPr lang="en-US" sz="3800" kern="1200" dirty="0"/>
        </a:p>
      </dsp:txBody>
      <dsp:txXfrm>
        <a:off x="4356171" y="2710438"/>
        <a:ext cx="2047708" cy="1877065"/>
      </dsp:txXfrm>
    </dsp:sp>
    <dsp:sp modelId="{C1E1A09B-80D0-4C4C-88EC-246CE47B6E87}">
      <dsp:nvSpPr>
        <dsp:cNvPr id="0" name=""/>
        <dsp:cNvSpPr/>
      </dsp:nvSpPr>
      <dsp:spPr>
        <a:xfrm>
          <a:off x="1066803" y="1828786"/>
          <a:ext cx="3412846" cy="3412846"/>
        </a:xfrm>
        <a:prstGeom prst="ellipse">
          <a:avLst/>
        </a:prstGeom>
        <a:solidFill>
          <a:schemeClr val="accent1">
            <a:lumMod val="75000"/>
            <a:alpha val="50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1689100">
            <a:lnSpc>
              <a:spcPct val="90000"/>
            </a:lnSpc>
            <a:spcBef>
              <a:spcPct val="0"/>
            </a:spcBef>
            <a:spcAft>
              <a:spcPct val="35000"/>
            </a:spcAft>
          </a:pPr>
          <a:endParaRPr lang="en-US" sz="3800" kern="1200" dirty="0" smtClean="0"/>
        </a:p>
        <a:p>
          <a:pPr lvl="0" algn="ctr" defTabSz="1689100">
            <a:lnSpc>
              <a:spcPct val="90000"/>
            </a:lnSpc>
            <a:spcBef>
              <a:spcPct val="0"/>
            </a:spcBef>
            <a:spcAft>
              <a:spcPct val="35000"/>
            </a:spcAft>
          </a:pPr>
          <a:r>
            <a:rPr lang="en-US" sz="3800" kern="1200" dirty="0" smtClean="0"/>
            <a:t>Systems	</a:t>
          </a:r>
          <a:endParaRPr lang="en-US" sz="3800" kern="1200" dirty="0"/>
        </a:p>
      </dsp:txBody>
      <dsp:txXfrm>
        <a:off x="1388180" y="2710438"/>
        <a:ext cx="2047708" cy="187706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965D44-6DAD-43B2-916B-10318DDB91F8}">
      <dsp:nvSpPr>
        <dsp:cNvPr id="0" name=""/>
        <dsp:cNvSpPr/>
      </dsp:nvSpPr>
      <dsp:spPr>
        <a:xfrm>
          <a:off x="2571" y="86859"/>
          <a:ext cx="2507456" cy="585859"/>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dirty="0"/>
            <a:t>Energy Efficiency and Energy Conversion</a:t>
          </a:r>
        </a:p>
      </dsp:txBody>
      <dsp:txXfrm>
        <a:off x="2571" y="86859"/>
        <a:ext cx="2507456" cy="585859"/>
      </dsp:txXfrm>
    </dsp:sp>
    <dsp:sp modelId="{E6E7C8F1-8C0B-4DF3-A16A-EAF9DDA4502F}">
      <dsp:nvSpPr>
        <dsp:cNvPr id="0" name=""/>
        <dsp:cNvSpPr/>
      </dsp:nvSpPr>
      <dsp:spPr>
        <a:xfrm>
          <a:off x="0" y="644660"/>
          <a:ext cx="2507456" cy="3629857"/>
        </a:xfrm>
        <a:prstGeom prst="rect">
          <a:avLst/>
        </a:prstGeom>
        <a:solidFill>
          <a:schemeClr val="bg2">
            <a:lumMod val="40000"/>
            <a:lumOff val="60000"/>
            <a:alpha val="9000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Photovoltaic </a:t>
          </a:r>
          <a:r>
            <a:rPr lang="en-US" sz="1700" kern="1200" dirty="0"/>
            <a:t>devices</a:t>
          </a:r>
        </a:p>
        <a:p>
          <a:pPr marL="171450" lvl="1" indent="-171450" algn="l" defTabSz="755650">
            <a:lnSpc>
              <a:spcPct val="90000"/>
            </a:lnSpc>
            <a:spcBef>
              <a:spcPct val="0"/>
            </a:spcBef>
            <a:spcAft>
              <a:spcPct val="15000"/>
            </a:spcAft>
            <a:buChar char="••"/>
          </a:pPr>
          <a:r>
            <a:rPr lang="en-US" sz="1700" kern="1200" dirty="0"/>
            <a:t>Waste-to-energy</a:t>
          </a:r>
        </a:p>
        <a:p>
          <a:pPr marL="171450" lvl="1" indent="-171450" algn="l" defTabSz="755650">
            <a:lnSpc>
              <a:spcPct val="90000"/>
            </a:lnSpc>
            <a:spcBef>
              <a:spcPct val="0"/>
            </a:spcBef>
            <a:spcAft>
              <a:spcPct val="15000"/>
            </a:spcAft>
            <a:buChar char="••"/>
          </a:pPr>
          <a:r>
            <a:rPr lang="en-US" sz="1700" kern="1200" dirty="0"/>
            <a:t>Nuclear energy</a:t>
          </a:r>
        </a:p>
        <a:p>
          <a:pPr marL="171450" lvl="1" indent="-171450" algn="l" defTabSz="755650">
            <a:lnSpc>
              <a:spcPct val="90000"/>
            </a:lnSpc>
            <a:spcBef>
              <a:spcPct val="0"/>
            </a:spcBef>
            <a:spcAft>
              <a:spcPct val="15000"/>
            </a:spcAft>
            <a:buChar char="••"/>
          </a:pPr>
          <a:r>
            <a:rPr lang="en-US" sz="1700" kern="1200" dirty="0"/>
            <a:t>Marine energy</a:t>
          </a:r>
        </a:p>
        <a:p>
          <a:pPr marL="171450" lvl="1" indent="-171450" algn="l" defTabSz="755650">
            <a:lnSpc>
              <a:spcPct val="90000"/>
            </a:lnSpc>
            <a:spcBef>
              <a:spcPct val="0"/>
            </a:spcBef>
            <a:spcAft>
              <a:spcPct val="15000"/>
            </a:spcAft>
            <a:buChar char="••"/>
          </a:pPr>
          <a:r>
            <a:rPr lang="en-US" sz="1700" kern="1200" dirty="0"/>
            <a:t>Bioconversion</a:t>
          </a:r>
        </a:p>
        <a:p>
          <a:pPr marL="171450" lvl="1" indent="-171450" algn="l" defTabSz="755650">
            <a:lnSpc>
              <a:spcPct val="90000"/>
            </a:lnSpc>
            <a:spcBef>
              <a:spcPct val="0"/>
            </a:spcBef>
            <a:spcAft>
              <a:spcPct val="15000"/>
            </a:spcAft>
            <a:buChar char="••"/>
          </a:pPr>
          <a:r>
            <a:rPr lang="en-US" sz="1700" kern="1200" dirty="0"/>
            <a:t>Fuel cells</a:t>
          </a:r>
        </a:p>
        <a:p>
          <a:pPr marL="171450" lvl="1" indent="-171450" algn="l" defTabSz="755650">
            <a:lnSpc>
              <a:spcPct val="90000"/>
            </a:lnSpc>
            <a:spcBef>
              <a:spcPct val="0"/>
            </a:spcBef>
            <a:spcAft>
              <a:spcPct val="15000"/>
            </a:spcAft>
            <a:buChar char="••"/>
          </a:pPr>
          <a:r>
            <a:rPr lang="en-US" sz="1700" kern="1200" dirty="0"/>
            <a:t>Batteries</a:t>
          </a:r>
        </a:p>
        <a:p>
          <a:pPr marL="171450" lvl="1" indent="-171450" algn="l" defTabSz="755650">
            <a:lnSpc>
              <a:spcPct val="90000"/>
            </a:lnSpc>
            <a:spcBef>
              <a:spcPct val="0"/>
            </a:spcBef>
            <a:spcAft>
              <a:spcPct val="15000"/>
            </a:spcAft>
            <a:buChar char="••"/>
          </a:pPr>
          <a:r>
            <a:rPr lang="en-US" sz="1700" kern="1200" dirty="0"/>
            <a:t>Intelligent sensors</a:t>
          </a:r>
        </a:p>
        <a:p>
          <a:pPr marL="171450" lvl="1" indent="-171450" algn="l" defTabSz="755650">
            <a:lnSpc>
              <a:spcPct val="90000"/>
            </a:lnSpc>
            <a:spcBef>
              <a:spcPct val="0"/>
            </a:spcBef>
            <a:spcAft>
              <a:spcPct val="15000"/>
            </a:spcAft>
            <a:buChar char="••"/>
          </a:pPr>
          <a:r>
            <a:rPr lang="en-US" sz="1700" kern="1200" dirty="0"/>
            <a:t>Building technologies</a:t>
          </a:r>
        </a:p>
        <a:p>
          <a:pPr marL="171450" lvl="1" indent="-171450" algn="l" defTabSz="755650">
            <a:lnSpc>
              <a:spcPct val="90000"/>
            </a:lnSpc>
            <a:spcBef>
              <a:spcPct val="0"/>
            </a:spcBef>
            <a:spcAft>
              <a:spcPct val="15000"/>
            </a:spcAft>
            <a:buChar char="••"/>
          </a:pPr>
          <a:r>
            <a:rPr lang="en-US" sz="1700" kern="1200" dirty="0"/>
            <a:t>Solid-state lighting</a:t>
          </a:r>
        </a:p>
      </dsp:txBody>
      <dsp:txXfrm>
        <a:off x="0" y="644660"/>
        <a:ext cx="2507456" cy="3629857"/>
      </dsp:txXfrm>
    </dsp:sp>
    <dsp:sp modelId="{04EEFB1E-D214-4BB3-8FEC-B2F31DD24032}">
      <dsp:nvSpPr>
        <dsp:cNvPr id="0" name=""/>
        <dsp:cNvSpPr/>
      </dsp:nvSpPr>
      <dsp:spPr>
        <a:xfrm>
          <a:off x="2861071" y="76514"/>
          <a:ext cx="2507456" cy="585859"/>
        </a:xfrm>
        <a:prstGeom prst="rect">
          <a:avLst/>
        </a:prstGeom>
        <a:solidFill>
          <a:schemeClr val="accent1">
            <a:lumMod val="7500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dirty="0"/>
            <a:t>Advanced Materials</a:t>
          </a:r>
        </a:p>
      </dsp:txBody>
      <dsp:txXfrm>
        <a:off x="2861071" y="76514"/>
        <a:ext cx="2507456" cy="585859"/>
      </dsp:txXfrm>
    </dsp:sp>
    <dsp:sp modelId="{6A5067E9-7DA1-43CC-83D3-21F87487FF3C}">
      <dsp:nvSpPr>
        <dsp:cNvPr id="0" name=""/>
        <dsp:cNvSpPr/>
      </dsp:nvSpPr>
      <dsp:spPr>
        <a:xfrm>
          <a:off x="2861071" y="641683"/>
          <a:ext cx="2507456" cy="3671238"/>
        </a:xfrm>
        <a:prstGeom prst="rect">
          <a:avLst/>
        </a:prstGeom>
        <a:solidFill>
          <a:schemeClr val="bg2">
            <a:lumMod val="40000"/>
            <a:lumOff val="60000"/>
            <a:alpha val="9000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Photovoltaic materials</a:t>
          </a:r>
        </a:p>
        <a:p>
          <a:pPr marL="171450" lvl="1" indent="-171450" algn="l" defTabSz="755650">
            <a:lnSpc>
              <a:spcPct val="90000"/>
            </a:lnSpc>
            <a:spcBef>
              <a:spcPct val="0"/>
            </a:spcBef>
            <a:spcAft>
              <a:spcPct val="15000"/>
            </a:spcAft>
            <a:buChar char="••"/>
          </a:pPr>
          <a:r>
            <a:rPr lang="en-US" sz="1700" kern="1200" dirty="0"/>
            <a:t>Thermoelectric materials</a:t>
          </a:r>
        </a:p>
        <a:p>
          <a:pPr marL="171450" lvl="1" indent="-171450" algn="l" defTabSz="755650">
            <a:lnSpc>
              <a:spcPct val="90000"/>
            </a:lnSpc>
            <a:spcBef>
              <a:spcPct val="0"/>
            </a:spcBef>
            <a:spcAft>
              <a:spcPct val="15000"/>
            </a:spcAft>
            <a:buChar char="••"/>
          </a:pPr>
          <a:r>
            <a:rPr lang="en-US" sz="1700" kern="1200" dirty="0"/>
            <a:t>Functionally graded materials</a:t>
          </a:r>
        </a:p>
        <a:p>
          <a:pPr marL="171450" lvl="1" indent="-171450" algn="l" defTabSz="755650">
            <a:lnSpc>
              <a:spcPct val="90000"/>
            </a:lnSpc>
            <a:spcBef>
              <a:spcPct val="0"/>
            </a:spcBef>
            <a:spcAft>
              <a:spcPct val="15000"/>
            </a:spcAft>
            <a:buChar char="••"/>
          </a:pPr>
          <a:r>
            <a:rPr lang="en-US" sz="1700" kern="1200" dirty="0"/>
            <a:t>Biomaterials</a:t>
          </a:r>
        </a:p>
        <a:p>
          <a:pPr marL="171450" lvl="1" indent="-171450" algn="l" defTabSz="755650">
            <a:lnSpc>
              <a:spcPct val="90000"/>
            </a:lnSpc>
            <a:spcBef>
              <a:spcPct val="0"/>
            </a:spcBef>
            <a:spcAft>
              <a:spcPct val="15000"/>
            </a:spcAft>
            <a:buChar char="••"/>
          </a:pPr>
          <a:r>
            <a:rPr lang="en-US" sz="1700" kern="1200" dirty="0"/>
            <a:t>Nanostructured materials</a:t>
          </a:r>
        </a:p>
        <a:p>
          <a:pPr marL="171450" lvl="1" indent="-171450" algn="l" defTabSz="755650">
            <a:lnSpc>
              <a:spcPct val="90000"/>
            </a:lnSpc>
            <a:spcBef>
              <a:spcPct val="0"/>
            </a:spcBef>
            <a:spcAft>
              <a:spcPct val="15000"/>
            </a:spcAft>
            <a:buChar char="••"/>
          </a:pPr>
          <a:r>
            <a:rPr lang="en-US" sz="1700" kern="1200" dirty="0"/>
            <a:t>Lightweight alloys</a:t>
          </a:r>
        </a:p>
        <a:p>
          <a:pPr marL="171450" lvl="1" indent="-171450" algn="l" defTabSz="755650">
            <a:lnSpc>
              <a:spcPct val="90000"/>
            </a:lnSpc>
            <a:spcBef>
              <a:spcPct val="0"/>
            </a:spcBef>
            <a:spcAft>
              <a:spcPct val="15000"/>
            </a:spcAft>
            <a:buChar char="••"/>
          </a:pPr>
          <a:r>
            <a:rPr lang="en-US" sz="1700" kern="1200" dirty="0"/>
            <a:t>Materials processing and fabrication, including micro- and nano- fabrication</a:t>
          </a:r>
        </a:p>
      </dsp:txBody>
      <dsp:txXfrm>
        <a:off x="2861071" y="641683"/>
        <a:ext cx="2507456" cy="3671238"/>
      </dsp:txXfrm>
    </dsp:sp>
    <dsp:sp modelId="{BA547098-C123-4740-9610-049C034EBE34}">
      <dsp:nvSpPr>
        <dsp:cNvPr id="0" name=""/>
        <dsp:cNvSpPr/>
      </dsp:nvSpPr>
      <dsp:spPr>
        <a:xfrm>
          <a:off x="5719572" y="86859"/>
          <a:ext cx="2507456" cy="585859"/>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dirty="0"/>
            <a:t>Water and Environment</a:t>
          </a:r>
        </a:p>
      </dsp:txBody>
      <dsp:txXfrm>
        <a:off x="5719572" y="86859"/>
        <a:ext cx="2507456" cy="585859"/>
      </dsp:txXfrm>
    </dsp:sp>
    <dsp:sp modelId="{83C0E873-BF9A-4A78-AA93-52A6A315CAD2}">
      <dsp:nvSpPr>
        <dsp:cNvPr id="0" name=""/>
        <dsp:cNvSpPr/>
      </dsp:nvSpPr>
      <dsp:spPr>
        <a:xfrm>
          <a:off x="5719572" y="672719"/>
          <a:ext cx="2507456" cy="3629857"/>
        </a:xfrm>
        <a:prstGeom prst="rect">
          <a:avLst/>
        </a:prstGeom>
        <a:solidFill>
          <a:schemeClr val="bg2">
            <a:lumMod val="40000"/>
            <a:lumOff val="60000"/>
            <a:alpha val="9000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Desalination devices</a:t>
          </a:r>
        </a:p>
        <a:p>
          <a:pPr marL="171450" lvl="1" indent="-171450" algn="l" defTabSz="755650">
            <a:lnSpc>
              <a:spcPct val="90000"/>
            </a:lnSpc>
            <a:spcBef>
              <a:spcPct val="0"/>
            </a:spcBef>
            <a:spcAft>
              <a:spcPct val="15000"/>
            </a:spcAft>
            <a:buChar char="••"/>
          </a:pPr>
          <a:r>
            <a:rPr lang="en-US" sz="1700" kern="1200" dirty="0"/>
            <a:t>Water purification and filtration devices</a:t>
          </a:r>
        </a:p>
        <a:p>
          <a:pPr marL="171450" lvl="1" indent="-171450" algn="l" defTabSz="755650">
            <a:lnSpc>
              <a:spcPct val="90000"/>
            </a:lnSpc>
            <a:spcBef>
              <a:spcPct val="0"/>
            </a:spcBef>
            <a:spcAft>
              <a:spcPct val="15000"/>
            </a:spcAft>
            <a:buChar char="••"/>
          </a:pPr>
          <a:r>
            <a:rPr lang="en-US" sz="1700" kern="1200" dirty="0"/>
            <a:t>Advanced membranes</a:t>
          </a:r>
        </a:p>
        <a:p>
          <a:pPr marL="171450" lvl="1" indent="-171450" algn="l" defTabSz="755650">
            <a:lnSpc>
              <a:spcPct val="90000"/>
            </a:lnSpc>
            <a:spcBef>
              <a:spcPct val="0"/>
            </a:spcBef>
            <a:spcAft>
              <a:spcPct val="15000"/>
            </a:spcAft>
            <a:buChar char="••"/>
          </a:pPr>
          <a:r>
            <a:rPr lang="en-US" sz="1700" kern="1200" dirty="0"/>
            <a:t>Advanced metering for efficient water use</a:t>
          </a:r>
        </a:p>
        <a:p>
          <a:pPr marL="171450" lvl="1" indent="-171450" algn="l" defTabSz="755650">
            <a:lnSpc>
              <a:spcPct val="90000"/>
            </a:lnSpc>
            <a:spcBef>
              <a:spcPct val="0"/>
            </a:spcBef>
            <a:spcAft>
              <a:spcPct val="15000"/>
            </a:spcAft>
            <a:buChar char="••"/>
          </a:pPr>
          <a:r>
            <a:rPr lang="en-US" sz="1700" kern="1200" dirty="0"/>
            <a:t>Air quality monitoring and control</a:t>
          </a:r>
        </a:p>
        <a:p>
          <a:pPr marL="171450" lvl="1" indent="-171450" algn="l" defTabSz="755650">
            <a:lnSpc>
              <a:spcPct val="90000"/>
            </a:lnSpc>
            <a:spcBef>
              <a:spcPct val="0"/>
            </a:spcBef>
            <a:spcAft>
              <a:spcPct val="15000"/>
            </a:spcAft>
            <a:buChar char="••"/>
          </a:pPr>
          <a:r>
            <a:rPr lang="en-US" sz="1700" kern="1200" dirty="0"/>
            <a:t>Bio and Phytoremediation</a:t>
          </a:r>
        </a:p>
      </dsp:txBody>
      <dsp:txXfrm>
        <a:off x="5719572" y="672719"/>
        <a:ext cx="2507456" cy="362985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965D44-6DAD-43B2-916B-10318DDB91F8}">
      <dsp:nvSpPr>
        <dsp:cNvPr id="0" name=""/>
        <dsp:cNvSpPr/>
      </dsp:nvSpPr>
      <dsp:spPr>
        <a:xfrm>
          <a:off x="3094" y="678058"/>
          <a:ext cx="1860500" cy="7442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dirty="0" smtClean="0"/>
            <a:t>Technology Strategy</a:t>
          </a:r>
          <a:endParaRPr lang="en-US" sz="1700" b="1" kern="1200" dirty="0"/>
        </a:p>
      </dsp:txBody>
      <dsp:txXfrm>
        <a:off x="3094" y="678058"/>
        <a:ext cx="1860500" cy="744200"/>
      </dsp:txXfrm>
    </dsp:sp>
    <dsp:sp modelId="{E6E7C8F1-8C0B-4DF3-A16A-EAF9DDA4502F}">
      <dsp:nvSpPr>
        <dsp:cNvPr id="0" name=""/>
        <dsp:cNvSpPr/>
      </dsp:nvSpPr>
      <dsp:spPr>
        <a:xfrm>
          <a:off x="1177" y="1399851"/>
          <a:ext cx="1860500" cy="289872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Energy distribution and consumption</a:t>
          </a:r>
          <a:endParaRPr lang="en-US" sz="1700" kern="1200" dirty="0"/>
        </a:p>
        <a:p>
          <a:pPr marL="171450" lvl="1" indent="-171450" algn="l" defTabSz="755650">
            <a:lnSpc>
              <a:spcPct val="90000"/>
            </a:lnSpc>
            <a:spcBef>
              <a:spcPct val="0"/>
            </a:spcBef>
            <a:spcAft>
              <a:spcPct val="15000"/>
            </a:spcAft>
            <a:buChar char="••"/>
          </a:pPr>
          <a:r>
            <a:rPr lang="en-US" sz="1700" kern="1200" dirty="0"/>
            <a:t>Water distribution and consumption</a:t>
          </a:r>
        </a:p>
        <a:p>
          <a:pPr marL="171450" lvl="1" indent="-171450" algn="l" defTabSz="755650">
            <a:lnSpc>
              <a:spcPct val="90000"/>
            </a:lnSpc>
            <a:spcBef>
              <a:spcPct val="0"/>
            </a:spcBef>
            <a:spcAft>
              <a:spcPct val="15000"/>
            </a:spcAft>
            <a:buChar char="••"/>
          </a:pPr>
          <a:r>
            <a:rPr lang="en-US" sz="1700" kern="1200" dirty="0"/>
            <a:t>Renewable and sustainable technology </a:t>
          </a:r>
          <a:r>
            <a:rPr lang="en-US" sz="1700" kern="1200" dirty="0" smtClean="0"/>
            <a:t>investment</a:t>
          </a:r>
          <a:endParaRPr lang="en-US" sz="1700" kern="1200" dirty="0"/>
        </a:p>
      </dsp:txBody>
      <dsp:txXfrm>
        <a:off x="1177" y="1399851"/>
        <a:ext cx="1860500" cy="2898720"/>
      </dsp:txXfrm>
    </dsp:sp>
    <dsp:sp modelId="{04EEFB1E-D214-4BB3-8FEC-B2F31DD24032}">
      <dsp:nvSpPr>
        <dsp:cNvPr id="0" name=""/>
        <dsp:cNvSpPr/>
      </dsp:nvSpPr>
      <dsp:spPr>
        <a:xfrm>
          <a:off x="2124064" y="678058"/>
          <a:ext cx="1860500" cy="744200"/>
        </a:xfrm>
        <a:prstGeom prst="rect">
          <a:avLst/>
        </a:prstGeom>
        <a:solidFill>
          <a:schemeClr val="accent5">
            <a:lumMod val="5000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dirty="0" smtClean="0"/>
            <a:t>Global Climate Change</a:t>
          </a:r>
          <a:endParaRPr lang="en-US" sz="1700" b="1" kern="1200" dirty="0"/>
        </a:p>
      </dsp:txBody>
      <dsp:txXfrm>
        <a:off x="2124064" y="678058"/>
        <a:ext cx="1860500" cy="744200"/>
      </dsp:txXfrm>
    </dsp:sp>
    <dsp:sp modelId="{6A5067E9-7DA1-43CC-83D3-21F87487FF3C}">
      <dsp:nvSpPr>
        <dsp:cNvPr id="0" name=""/>
        <dsp:cNvSpPr/>
      </dsp:nvSpPr>
      <dsp:spPr>
        <a:xfrm>
          <a:off x="2124064" y="1422258"/>
          <a:ext cx="1860500" cy="2898720"/>
        </a:xfrm>
        <a:prstGeom prst="rect">
          <a:avLst/>
        </a:prstGeom>
        <a:solidFill>
          <a:schemeClr val="accent3">
            <a:lumMod val="85000"/>
            <a:alpha val="9000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Human health</a:t>
          </a:r>
          <a:endParaRPr lang="en-US" sz="1700" kern="1200" dirty="0"/>
        </a:p>
        <a:p>
          <a:pPr marL="171450" lvl="1" indent="-171450" algn="l" defTabSz="755650">
            <a:lnSpc>
              <a:spcPct val="90000"/>
            </a:lnSpc>
            <a:spcBef>
              <a:spcPct val="0"/>
            </a:spcBef>
            <a:spcAft>
              <a:spcPct val="15000"/>
            </a:spcAft>
            <a:buChar char="••"/>
          </a:pPr>
          <a:r>
            <a:rPr lang="en-US" sz="1700" kern="1200" dirty="0" smtClean="0"/>
            <a:t>Agriculture</a:t>
          </a:r>
          <a:endParaRPr lang="en-US" sz="1700" kern="1200" dirty="0"/>
        </a:p>
        <a:p>
          <a:pPr marL="171450" lvl="1" indent="-171450" algn="l" defTabSz="755650">
            <a:lnSpc>
              <a:spcPct val="90000"/>
            </a:lnSpc>
            <a:spcBef>
              <a:spcPct val="0"/>
            </a:spcBef>
            <a:spcAft>
              <a:spcPct val="15000"/>
            </a:spcAft>
            <a:buChar char="••"/>
          </a:pPr>
          <a:r>
            <a:rPr lang="en-US" sz="1700" kern="1200" dirty="0" smtClean="0"/>
            <a:t>Sustainable development</a:t>
          </a:r>
          <a:endParaRPr lang="en-US" sz="1700" kern="1200" dirty="0"/>
        </a:p>
        <a:p>
          <a:pPr marL="171450" lvl="1" indent="-171450" algn="l" defTabSz="755650">
            <a:lnSpc>
              <a:spcPct val="90000"/>
            </a:lnSpc>
            <a:spcBef>
              <a:spcPct val="0"/>
            </a:spcBef>
            <a:spcAft>
              <a:spcPct val="15000"/>
            </a:spcAft>
            <a:buChar char="••"/>
          </a:pPr>
          <a:r>
            <a:rPr lang="en-US" sz="1700" kern="1200" dirty="0" smtClean="0"/>
            <a:t>Carbon management</a:t>
          </a:r>
          <a:endParaRPr lang="en-US" sz="1700" kern="1200" dirty="0"/>
        </a:p>
      </dsp:txBody>
      <dsp:txXfrm>
        <a:off x="2124064" y="1422258"/>
        <a:ext cx="1860500" cy="2898720"/>
      </dsp:txXfrm>
    </dsp:sp>
    <dsp:sp modelId="{BA547098-C123-4740-9610-049C034EBE34}">
      <dsp:nvSpPr>
        <dsp:cNvPr id="0" name=""/>
        <dsp:cNvSpPr/>
      </dsp:nvSpPr>
      <dsp:spPr>
        <a:xfrm>
          <a:off x="4245035" y="678058"/>
          <a:ext cx="1860500" cy="7442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dirty="0" smtClean="0"/>
            <a:t>Energy and Emissions Markets</a:t>
          </a:r>
          <a:endParaRPr lang="en-US" sz="1700" b="1" kern="1200" dirty="0"/>
        </a:p>
      </dsp:txBody>
      <dsp:txXfrm>
        <a:off x="4245035" y="678058"/>
        <a:ext cx="1860500" cy="744200"/>
      </dsp:txXfrm>
    </dsp:sp>
    <dsp:sp modelId="{83C0E873-BF9A-4A78-AA93-52A6A315CAD2}">
      <dsp:nvSpPr>
        <dsp:cNvPr id="0" name=""/>
        <dsp:cNvSpPr/>
      </dsp:nvSpPr>
      <dsp:spPr>
        <a:xfrm>
          <a:off x="4245035" y="1422258"/>
          <a:ext cx="1860500" cy="2898720"/>
        </a:xfrm>
        <a:prstGeom prst="rect">
          <a:avLst/>
        </a:prstGeom>
        <a:solidFill>
          <a:schemeClr val="accent3">
            <a:lumMod val="85000"/>
            <a:alpha val="9000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Renewable energy forecasting </a:t>
          </a:r>
          <a:endParaRPr lang="en-US" sz="1700" kern="1200" dirty="0"/>
        </a:p>
        <a:p>
          <a:pPr marL="171450" lvl="1" indent="-171450" algn="l" defTabSz="755650">
            <a:lnSpc>
              <a:spcPct val="90000"/>
            </a:lnSpc>
            <a:spcBef>
              <a:spcPct val="0"/>
            </a:spcBef>
            <a:spcAft>
              <a:spcPct val="15000"/>
            </a:spcAft>
            <a:buChar char="••"/>
          </a:pPr>
          <a:r>
            <a:rPr lang="en-US" sz="1700" kern="1200" dirty="0" smtClean="0"/>
            <a:t>Demand response</a:t>
          </a:r>
          <a:endParaRPr lang="en-US" sz="1700" kern="1200" dirty="0"/>
        </a:p>
        <a:p>
          <a:pPr marL="171450" lvl="1" indent="-171450" algn="l" defTabSz="755650">
            <a:lnSpc>
              <a:spcPct val="90000"/>
            </a:lnSpc>
            <a:spcBef>
              <a:spcPct val="0"/>
            </a:spcBef>
            <a:spcAft>
              <a:spcPct val="15000"/>
            </a:spcAft>
            <a:buChar char="••"/>
          </a:pPr>
          <a:r>
            <a:rPr lang="en-US" sz="1700" kern="1200" dirty="0" smtClean="0"/>
            <a:t>Micro-grids</a:t>
          </a:r>
          <a:endParaRPr lang="en-US" sz="1700" kern="1200" dirty="0"/>
        </a:p>
        <a:p>
          <a:pPr marL="171450" lvl="1" indent="-171450" algn="l" defTabSz="755650">
            <a:lnSpc>
              <a:spcPct val="90000"/>
            </a:lnSpc>
            <a:spcBef>
              <a:spcPct val="0"/>
            </a:spcBef>
            <a:spcAft>
              <a:spcPct val="15000"/>
            </a:spcAft>
            <a:buChar char="••"/>
          </a:pPr>
          <a:r>
            <a:rPr lang="en-US" sz="1700" kern="1200" dirty="0" smtClean="0"/>
            <a:t>Distributed Energy Resources </a:t>
          </a:r>
          <a:endParaRPr lang="en-US" sz="1700" kern="1200" dirty="0"/>
        </a:p>
        <a:p>
          <a:pPr marL="171450" lvl="1" indent="-171450" algn="l" defTabSz="755650">
            <a:lnSpc>
              <a:spcPct val="90000"/>
            </a:lnSpc>
            <a:spcBef>
              <a:spcPct val="0"/>
            </a:spcBef>
            <a:spcAft>
              <a:spcPct val="15000"/>
            </a:spcAft>
            <a:buChar char="••"/>
          </a:pPr>
          <a:r>
            <a:rPr lang="en-US" sz="1700" kern="1200" dirty="0" smtClean="0"/>
            <a:t>Carbon markets</a:t>
          </a:r>
          <a:endParaRPr lang="en-US" sz="1700" kern="1200" dirty="0"/>
        </a:p>
      </dsp:txBody>
      <dsp:txXfrm>
        <a:off x="4245035" y="1422258"/>
        <a:ext cx="1860500" cy="2898720"/>
      </dsp:txXfrm>
    </dsp:sp>
    <dsp:sp modelId="{E08939BA-3CF4-41C5-906F-308A6FDE4B7F}">
      <dsp:nvSpPr>
        <dsp:cNvPr id="0" name=""/>
        <dsp:cNvSpPr/>
      </dsp:nvSpPr>
      <dsp:spPr>
        <a:xfrm>
          <a:off x="6366005" y="678058"/>
          <a:ext cx="1860500" cy="744200"/>
        </a:xfrm>
        <a:prstGeom prst="rect">
          <a:avLst/>
        </a:prstGeom>
        <a:solidFill>
          <a:schemeClr val="accent2">
            <a:lumMod val="60000"/>
            <a:lumOff val="4000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dirty="0" smtClean="0"/>
            <a:t>Innovation Systems</a:t>
          </a:r>
          <a:endParaRPr lang="en-US" sz="1700" b="1" kern="1200" dirty="0"/>
        </a:p>
      </dsp:txBody>
      <dsp:txXfrm>
        <a:off x="6366005" y="678058"/>
        <a:ext cx="1860500" cy="744200"/>
      </dsp:txXfrm>
    </dsp:sp>
    <dsp:sp modelId="{5ADB3F41-D4AA-4534-92F5-FB25B73019A1}">
      <dsp:nvSpPr>
        <dsp:cNvPr id="0" name=""/>
        <dsp:cNvSpPr/>
      </dsp:nvSpPr>
      <dsp:spPr>
        <a:xfrm>
          <a:off x="6366005" y="1422258"/>
          <a:ext cx="1860500" cy="2898720"/>
        </a:xfrm>
        <a:prstGeom prst="rect">
          <a:avLst/>
        </a:prstGeom>
        <a:solidFill>
          <a:schemeClr val="accent3">
            <a:lumMod val="85000"/>
            <a:alpha val="9000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Innovation ecosystems</a:t>
          </a:r>
          <a:endParaRPr lang="en-US" sz="1700" kern="1200" dirty="0"/>
        </a:p>
        <a:p>
          <a:pPr marL="171450" lvl="1" indent="-171450" algn="l" defTabSz="755650">
            <a:lnSpc>
              <a:spcPct val="90000"/>
            </a:lnSpc>
            <a:spcBef>
              <a:spcPct val="0"/>
            </a:spcBef>
            <a:spcAft>
              <a:spcPct val="15000"/>
            </a:spcAft>
            <a:buChar char="••"/>
          </a:pPr>
          <a:r>
            <a:rPr lang="en-US" sz="1700" kern="1200" dirty="0" smtClean="0"/>
            <a:t>Innovation measurement</a:t>
          </a:r>
          <a:endParaRPr lang="en-US" sz="1700" kern="1200" dirty="0"/>
        </a:p>
        <a:p>
          <a:pPr marL="171450" lvl="1" indent="-171450" algn="l" defTabSz="755650">
            <a:lnSpc>
              <a:spcPct val="90000"/>
            </a:lnSpc>
            <a:spcBef>
              <a:spcPct val="0"/>
            </a:spcBef>
            <a:spcAft>
              <a:spcPct val="15000"/>
            </a:spcAft>
            <a:buChar char="••"/>
          </a:pPr>
          <a:r>
            <a:rPr lang="en-US" sz="1700" kern="1200" dirty="0" smtClean="0"/>
            <a:t>Science, technology, and innovation policy </a:t>
          </a:r>
          <a:endParaRPr lang="en-US" sz="1700" kern="1200" dirty="0"/>
        </a:p>
      </dsp:txBody>
      <dsp:txXfrm>
        <a:off x="6366005" y="1422258"/>
        <a:ext cx="1860500" cy="289872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965D44-6DAD-43B2-916B-10318DDB91F8}">
      <dsp:nvSpPr>
        <dsp:cNvPr id="0" name=""/>
        <dsp:cNvSpPr/>
      </dsp:nvSpPr>
      <dsp:spPr>
        <a:xfrm>
          <a:off x="3323" y="843437"/>
          <a:ext cx="1998315" cy="799326"/>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b="1" kern="1200" dirty="0" smtClean="0"/>
            <a:t>Energy Generation and Transmission</a:t>
          </a:r>
          <a:endParaRPr lang="en-US" sz="1400" b="1" kern="1200" dirty="0"/>
        </a:p>
      </dsp:txBody>
      <dsp:txXfrm>
        <a:off x="3323" y="843437"/>
        <a:ext cx="1998315" cy="799326"/>
      </dsp:txXfrm>
    </dsp:sp>
    <dsp:sp modelId="{E6E7C8F1-8C0B-4DF3-A16A-EAF9DDA4502F}">
      <dsp:nvSpPr>
        <dsp:cNvPr id="0" name=""/>
        <dsp:cNvSpPr/>
      </dsp:nvSpPr>
      <dsp:spPr>
        <a:xfrm>
          <a:off x="1265" y="1618626"/>
          <a:ext cx="1998315" cy="3122437"/>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Electricity transmission networks</a:t>
          </a:r>
          <a:endParaRPr lang="en-US" sz="1700" kern="1200" dirty="0"/>
        </a:p>
        <a:p>
          <a:pPr marL="171450" lvl="1" indent="-171450" algn="l" defTabSz="755650">
            <a:lnSpc>
              <a:spcPct val="90000"/>
            </a:lnSpc>
            <a:spcBef>
              <a:spcPct val="0"/>
            </a:spcBef>
            <a:spcAft>
              <a:spcPct val="15000"/>
            </a:spcAft>
            <a:buChar char="••"/>
          </a:pPr>
          <a:r>
            <a:rPr lang="en-US" sz="1700" kern="1200" dirty="0"/>
            <a:t>Large-scale electricity generation using renewable and sustainable resources</a:t>
          </a:r>
        </a:p>
      </dsp:txBody>
      <dsp:txXfrm>
        <a:off x="1265" y="1618626"/>
        <a:ext cx="1998315" cy="3122437"/>
      </dsp:txXfrm>
    </dsp:sp>
    <dsp:sp modelId="{04EEFB1E-D214-4BB3-8FEC-B2F31DD24032}">
      <dsp:nvSpPr>
        <dsp:cNvPr id="0" name=""/>
        <dsp:cNvSpPr/>
      </dsp:nvSpPr>
      <dsp:spPr>
        <a:xfrm>
          <a:off x="2281402" y="843437"/>
          <a:ext cx="1998315" cy="799326"/>
        </a:xfrm>
        <a:prstGeom prst="rect">
          <a:avLst/>
        </a:prstGeom>
        <a:solidFill>
          <a:schemeClr val="accent1">
            <a:lumMod val="5000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b="1" kern="1200" dirty="0" smtClean="0"/>
            <a:t>Sustainable Transportation and Urban Development </a:t>
          </a:r>
          <a:endParaRPr lang="en-US" sz="1400" b="1" kern="1200" dirty="0"/>
        </a:p>
      </dsp:txBody>
      <dsp:txXfrm>
        <a:off x="2281402" y="843437"/>
        <a:ext cx="1998315" cy="799326"/>
      </dsp:txXfrm>
    </dsp:sp>
    <dsp:sp modelId="{6A5067E9-7DA1-43CC-83D3-21F87487FF3C}">
      <dsp:nvSpPr>
        <dsp:cNvPr id="0" name=""/>
        <dsp:cNvSpPr/>
      </dsp:nvSpPr>
      <dsp:spPr>
        <a:xfrm>
          <a:off x="2281402" y="1642763"/>
          <a:ext cx="1998315" cy="3122437"/>
        </a:xfrm>
        <a:prstGeom prst="rect">
          <a:avLst/>
        </a:prstGeom>
        <a:solidFill>
          <a:schemeClr val="accent3">
            <a:lumMod val="85000"/>
            <a:alpha val="9000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Sustainable aviation</a:t>
          </a:r>
          <a:endParaRPr lang="en-US" sz="1700" kern="1200" dirty="0"/>
        </a:p>
        <a:p>
          <a:pPr marL="171450" lvl="1" indent="-171450" algn="l" defTabSz="755650">
            <a:lnSpc>
              <a:spcPct val="90000"/>
            </a:lnSpc>
            <a:spcBef>
              <a:spcPct val="0"/>
            </a:spcBef>
            <a:spcAft>
              <a:spcPct val="15000"/>
            </a:spcAft>
            <a:buChar char="••"/>
          </a:pPr>
          <a:r>
            <a:rPr lang="en-US" sz="1700" kern="1200" dirty="0" smtClean="0"/>
            <a:t>Sustainable cities</a:t>
          </a:r>
          <a:endParaRPr lang="en-US" sz="1700" kern="1200" dirty="0"/>
        </a:p>
        <a:p>
          <a:pPr marL="171450" lvl="1" indent="-171450" algn="l" defTabSz="755650">
            <a:lnSpc>
              <a:spcPct val="90000"/>
            </a:lnSpc>
            <a:spcBef>
              <a:spcPct val="0"/>
            </a:spcBef>
            <a:spcAft>
              <a:spcPct val="15000"/>
            </a:spcAft>
            <a:buChar char="••"/>
          </a:pPr>
          <a:r>
            <a:rPr lang="en-US" sz="1700" kern="1200" dirty="0" smtClean="0"/>
            <a:t>Green (carbon-optimized) supply chains</a:t>
          </a:r>
          <a:endParaRPr lang="en-US" sz="1700" kern="1200" dirty="0"/>
        </a:p>
      </dsp:txBody>
      <dsp:txXfrm>
        <a:off x="2281402" y="1642763"/>
        <a:ext cx="1998315" cy="3122437"/>
      </dsp:txXfrm>
    </dsp:sp>
    <dsp:sp modelId="{BA547098-C123-4740-9610-049C034EBE34}">
      <dsp:nvSpPr>
        <dsp:cNvPr id="0" name=""/>
        <dsp:cNvSpPr/>
      </dsp:nvSpPr>
      <dsp:spPr>
        <a:xfrm>
          <a:off x="4559482" y="843437"/>
          <a:ext cx="1998315" cy="799326"/>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dirty="0" smtClean="0"/>
            <a:t>Information Systems</a:t>
          </a:r>
          <a:endParaRPr lang="en-US" sz="1700" b="1" kern="1200" dirty="0"/>
        </a:p>
      </dsp:txBody>
      <dsp:txXfrm>
        <a:off x="4559482" y="843437"/>
        <a:ext cx="1998315" cy="799326"/>
      </dsp:txXfrm>
    </dsp:sp>
    <dsp:sp modelId="{83C0E873-BF9A-4A78-AA93-52A6A315CAD2}">
      <dsp:nvSpPr>
        <dsp:cNvPr id="0" name=""/>
        <dsp:cNvSpPr/>
      </dsp:nvSpPr>
      <dsp:spPr>
        <a:xfrm>
          <a:off x="4559482" y="1642763"/>
          <a:ext cx="1998315" cy="3122437"/>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Technology forecasting</a:t>
          </a:r>
          <a:endParaRPr lang="en-US" sz="1700" kern="1200" dirty="0"/>
        </a:p>
        <a:p>
          <a:pPr marL="171450" lvl="1" indent="-171450" algn="l" defTabSz="755650">
            <a:lnSpc>
              <a:spcPct val="90000"/>
            </a:lnSpc>
            <a:spcBef>
              <a:spcPct val="0"/>
            </a:spcBef>
            <a:spcAft>
              <a:spcPct val="15000"/>
            </a:spcAft>
            <a:buChar char="••"/>
          </a:pPr>
          <a:r>
            <a:rPr lang="en-US" sz="1700" kern="1200" dirty="0" smtClean="0"/>
            <a:t>Distributed computing and data storage</a:t>
          </a:r>
          <a:endParaRPr lang="en-US" sz="1700" kern="1200" dirty="0"/>
        </a:p>
        <a:p>
          <a:pPr marL="171450" lvl="1" indent="-171450" algn="l" defTabSz="755650">
            <a:lnSpc>
              <a:spcPct val="90000"/>
            </a:lnSpc>
            <a:spcBef>
              <a:spcPct val="0"/>
            </a:spcBef>
            <a:spcAft>
              <a:spcPct val="15000"/>
            </a:spcAft>
            <a:buChar char="••"/>
          </a:pPr>
          <a:r>
            <a:rPr lang="en-US" sz="1700" kern="1200" dirty="0" smtClean="0"/>
            <a:t>Green (energy efficient) information technology and sustainable computing</a:t>
          </a:r>
          <a:endParaRPr lang="en-US" sz="1700" kern="1200" dirty="0"/>
        </a:p>
      </dsp:txBody>
      <dsp:txXfrm>
        <a:off x="4559482" y="1642763"/>
        <a:ext cx="1998315" cy="3122437"/>
      </dsp:txXfrm>
    </dsp:sp>
    <dsp:sp modelId="{E08939BA-3CF4-41C5-906F-308A6FDE4B7F}">
      <dsp:nvSpPr>
        <dsp:cNvPr id="0" name=""/>
        <dsp:cNvSpPr/>
      </dsp:nvSpPr>
      <dsp:spPr>
        <a:xfrm>
          <a:off x="6837561" y="843437"/>
          <a:ext cx="1998315" cy="799326"/>
        </a:xfrm>
        <a:prstGeom prst="rect">
          <a:avLst/>
        </a:prstGeom>
        <a:solidFill>
          <a:srgbClr val="9966FF"/>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b="1" kern="1200" dirty="0" smtClean="0"/>
            <a:t>Sustainable Design and Manufacturing</a:t>
          </a:r>
          <a:endParaRPr lang="en-US" sz="1400" b="1" kern="1200" dirty="0"/>
        </a:p>
      </dsp:txBody>
      <dsp:txXfrm>
        <a:off x="6837561" y="843437"/>
        <a:ext cx="1998315" cy="799326"/>
      </dsp:txXfrm>
    </dsp:sp>
    <dsp:sp modelId="{5ADB3F41-D4AA-4534-92F5-FB25B73019A1}">
      <dsp:nvSpPr>
        <dsp:cNvPr id="0" name=""/>
        <dsp:cNvSpPr/>
      </dsp:nvSpPr>
      <dsp:spPr>
        <a:xfrm>
          <a:off x="6837561" y="1642763"/>
          <a:ext cx="1998315" cy="3122437"/>
        </a:xfrm>
        <a:prstGeom prst="rect">
          <a:avLst/>
        </a:prstGeom>
        <a:solidFill>
          <a:schemeClr val="accent3">
            <a:lumMod val="85000"/>
            <a:alpha val="9000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Lean manufacturing and operations </a:t>
          </a:r>
          <a:endParaRPr lang="en-US" sz="1600" kern="1200" dirty="0"/>
        </a:p>
        <a:p>
          <a:pPr marL="171450" lvl="1" indent="-171450" algn="l" defTabSz="711200">
            <a:lnSpc>
              <a:spcPct val="90000"/>
            </a:lnSpc>
            <a:spcBef>
              <a:spcPct val="0"/>
            </a:spcBef>
            <a:spcAft>
              <a:spcPct val="15000"/>
            </a:spcAft>
            <a:buChar char="••"/>
          </a:pPr>
          <a:r>
            <a:rPr lang="en-US" sz="1600" kern="1200" dirty="0" smtClean="0"/>
            <a:t>Life cycle analysis</a:t>
          </a:r>
          <a:endParaRPr lang="en-US" sz="1600" kern="1200" dirty="0"/>
        </a:p>
        <a:p>
          <a:pPr marL="171450" lvl="1" indent="-171450" algn="l" defTabSz="711200">
            <a:lnSpc>
              <a:spcPct val="90000"/>
            </a:lnSpc>
            <a:spcBef>
              <a:spcPct val="0"/>
            </a:spcBef>
            <a:spcAft>
              <a:spcPct val="15000"/>
            </a:spcAft>
            <a:buChar char="••"/>
          </a:pPr>
          <a:r>
            <a:rPr lang="en-US" sz="1600" kern="1200" dirty="0" smtClean="0"/>
            <a:t>Models for sustainable manufacturing</a:t>
          </a:r>
          <a:endParaRPr lang="en-US" sz="1600" kern="1200" dirty="0"/>
        </a:p>
        <a:p>
          <a:pPr marL="171450" lvl="1" indent="-171450" algn="l" defTabSz="711200">
            <a:lnSpc>
              <a:spcPct val="90000"/>
            </a:lnSpc>
            <a:spcBef>
              <a:spcPct val="0"/>
            </a:spcBef>
            <a:spcAft>
              <a:spcPct val="15000"/>
            </a:spcAft>
            <a:buChar char="••"/>
          </a:pPr>
          <a:r>
            <a:rPr lang="en-US" sz="1600" kern="1200" dirty="0" smtClean="0"/>
            <a:t>Recovery, reuse, remanufacturing, and recycling of components and devices</a:t>
          </a:r>
          <a:endParaRPr lang="en-US" sz="1600" kern="1200" dirty="0"/>
        </a:p>
      </dsp:txBody>
      <dsp:txXfrm>
        <a:off x="6837561" y="1642763"/>
        <a:ext cx="1998315" cy="3122437"/>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965D44-6DAD-43B2-916B-10318DDB91F8}">
      <dsp:nvSpPr>
        <dsp:cNvPr id="0" name=""/>
        <dsp:cNvSpPr/>
      </dsp:nvSpPr>
      <dsp:spPr>
        <a:xfrm>
          <a:off x="2571" y="86859"/>
          <a:ext cx="2507456" cy="585859"/>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dirty="0"/>
            <a:t>Energy Efficiency and Energy Conversion</a:t>
          </a:r>
        </a:p>
      </dsp:txBody>
      <dsp:txXfrm>
        <a:off x="2571" y="86859"/>
        <a:ext cx="2507456" cy="585859"/>
      </dsp:txXfrm>
    </dsp:sp>
    <dsp:sp modelId="{E6E7C8F1-8C0B-4DF3-A16A-EAF9DDA4502F}">
      <dsp:nvSpPr>
        <dsp:cNvPr id="0" name=""/>
        <dsp:cNvSpPr/>
      </dsp:nvSpPr>
      <dsp:spPr>
        <a:xfrm>
          <a:off x="0" y="644660"/>
          <a:ext cx="2507456" cy="3629857"/>
        </a:xfrm>
        <a:prstGeom prst="rect">
          <a:avLst/>
        </a:prstGeom>
        <a:solidFill>
          <a:schemeClr val="bg2">
            <a:lumMod val="40000"/>
            <a:lumOff val="60000"/>
            <a:alpha val="9000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Photovoltaic </a:t>
          </a:r>
          <a:r>
            <a:rPr lang="en-US" sz="1700" kern="1200" dirty="0"/>
            <a:t>devices</a:t>
          </a:r>
        </a:p>
        <a:p>
          <a:pPr marL="171450" lvl="1" indent="-171450" algn="l" defTabSz="755650">
            <a:lnSpc>
              <a:spcPct val="90000"/>
            </a:lnSpc>
            <a:spcBef>
              <a:spcPct val="0"/>
            </a:spcBef>
            <a:spcAft>
              <a:spcPct val="15000"/>
            </a:spcAft>
            <a:buChar char="••"/>
          </a:pPr>
          <a:r>
            <a:rPr lang="en-US" sz="1700" kern="1200" dirty="0"/>
            <a:t>Waste-to-energy</a:t>
          </a:r>
        </a:p>
        <a:p>
          <a:pPr marL="171450" lvl="1" indent="-171450" algn="l" defTabSz="755650">
            <a:lnSpc>
              <a:spcPct val="90000"/>
            </a:lnSpc>
            <a:spcBef>
              <a:spcPct val="0"/>
            </a:spcBef>
            <a:spcAft>
              <a:spcPct val="15000"/>
            </a:spcAft>
            <a:buChar char="••"/>
          </a:pPr>
          <a:r>
            <a:rPr lang="en-US" sz="1700" kern="1200" dirty="0"/>
            <a:t>Nuclear energy</a:t>
          </a:r>
        </a:p>
        <a:p>
          <a:pPr marL="171450" lvl="1" indent="-171450" algn="l" defTabSz="755650">
            <a:lnSpc>
              <a:spcPct val="90000"/>
            </a:lnSpc>
            <a:spcBef>
              <a:spcPct val="0"/>
            </a:spcBef>
            <a:spcAft>
              <a:spcPct val="15000"/>
            </a:spcAft>
            <a:buChar char="••"/>
          </a:pPr>
          <a:r>
            <a:rPr lang="en-US" sz="1700" kern="1200" dirty="0"/>
            <a:t>Marine energy</a:t>
          </a:r>
        </a:p>
        <a:p>
          <a:pPr marL="171450" lvl="1" indent="-171450" algn="l" defTabSz="755650">
            <a:lnSpc>
              <a:spcPct val="90000"/>
            </a:lnSpc>
            <a:spcBef>
              <a:spcPct val="0"/>
            </a:spcBef>
            <a:spcAft>
              <a:spcPct val="15000"/>
            </a:spcAft>
            <a:buChar char="••"/>
          </a:pPr>
          <a:r>
            <a:rPr lang="en-US" sz="1700" kern="1200" dirty="0"/>
            <a:t>Bioconversion</a:t>
          </a:r>
        </a:p>
        <a:p>
          <a:pPr marL="171450" lvl="1" indent="-171450" algn="l" defTabSz="755650">
            <a:lnSpc>
              <a:spcPct val="90000"/>
            </a:lnSpc>
            <a:spcBef>
              <a:spcPct val="0"/>
            </a:spcBef>
            <a:spcAft>
              <a:spcPct val="15000"/>
            </a:spcAft>
            <a:buChar char="••"/>
          </a:pPr>
          <a:r>
            <a:rPr lang="en-US" sz="1700" kern="1200" dirty="0"/>
            <a:t>Fuel cells</a:t>
          </a:r>
        </a:p>
        <a:p>
          <a:pPr marL="171450" lvl="1" indent="-171450" algn="l" defTabSz="755650">
            <a:lnSpc>
              <a:spcPct val="90000"/>
            </a:lnSpc>
            <a:spcBef>
              <a:spcPct val="0"/>
            </a:spcBef>
            <a:spcAft>
              <a:spcPct val="15000"/>
            </a:spcAft>
            <a:buChar char="••"/>
          </a:pPr>
          <a:r>
            <a:rPr lang="en-US" sz="1700" kern="1200" dirty="0"/>
            <a:t>Batteries</a:t>
          </a:r>
        </a:p>
        <a:p>
          <a:pPr marL="171450" lvl="1" indent="-171450" algn="l" defTabSz="755650">
            <a:lnSpc>
              <a:spcPct val="90000"/>
            </a:lnSpc>
            <a:spcBef>
              <a:spcPct val="0"/>
            </a:spcBef>
            <a:spcAft>
              <a:spcPct val="15000"/>
            </a:spcAft>
            <a:buChar char="••"/>
          </a:pPr>
          <a:r>
            <a:rPr lang="en-US" sz="1700" kern="1200" dirty="0"/>
            <a:t>Intelligent sensors</a:t>
          </a:r>
        </a:p>
        <a:p>
          <a:pPr marL="171450" lvl="1" indent="-171450" algn="l" defTabSz="755650">
            <a:lnSpc>
              <a:spcPct val="90000"/>
            </a:lnSpc>
            <a:spcBef>
              <a:spcPct val="0"/>
            </a:spcBef>
            <a:spcAft>
              <a:spcPct val="15000"/>
            </a:spcAft>
            <a:buChar char="••"/>
          </a:pPr>
          <a:r>
            <a:rPr lang="en-US" sz="1700" kern="1200" dirty="0"/>
            <a:t>Building technologies</a:t>
          </a:r>
        </a:p>
        <a:p>
          <a:pPr marL="171450" lvl="1" indent="-171450" algn="l" defTabSz="755650">
            <a:lnSpc>
              <a:spcPct val="90000"/>
            </a:lnSpc>
            <a:spcBef>
              <a:spcPct val="0"/>
            </a:spcBef>
            <a:spcAft>
              <a:spcPct val="15000"/>
            </a:spcAft>
            <a:buChar char="••"/>
          </a:pPr>
          <a:r>
            <a:rPr lang="en-US" sz="1700" kern="1200" dirty="0"/>
            <a:t>Solid-state lighting</a:t>
          </a:r>
        </a:p>
      </dsp:txBody>
      <dsp:txXfrm>
        <a:off x="0" y="644660"/>
        <a:ext cx="2507456" cy="3629857"/>
      </dsp:txXfrm>
    </dsp:sp>
    <dsp:sp modelId="{04EEFB1E-D214-4BB3-8FEC-B2F31DD24032}">
      <dsp:nvSpPr>
        <dsp:cNvPr id="0" name=""/>
        <dsp:cNvSpPr/>
      </dsp:nvSpPr>
      <dsp:spPr>
        <a:xfrm>
          <a:off x="2861071" y="76514"/>
          <a:ext cx="2507456" cy="585859"/>
        </a:xfrm>
        <a:prstGeom prst="rect">
          <a:avLst/>
        </a:prstGeom>
        <a:solidFill>
          <a:schemeClr val="accent1">
            <a:lumMod val="7500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dirty="0"/>
            <a:t>Advanced Materials</a:t>
          </a:r>
        </a:p>
      </dsp:txBody>
      <dsp:txXfrm>
        <a:off x="2861071" y="76514"/>
        <a:ext cx="2507456" cy="585859"/>
      </dsp:txXfrm>
    </dsp:sp>
    <dsp:sp modelId="{6A5067E9-7DA1-43CC-83D3-21F87487FF3C}">
      <dsp:nvSpPr>
        <dsp:cNvPr id="0" name=""/>
        <dsp:cNvSpPr/>
      </dsp:nvSpPr>
      <dsp:spPr>
        <a:xfrm>
          <a:off x="2861071" y="641683"/>
          <a:ext cx="2507456" cy="3671238"/>
        </a:xfrm>
        <a:prstGeom prst="rect">
          <a:avLst/>
        </a:prstGeom>
        <a:solidFill>
          <a:schemeClr val="bg2">
            <a:lumMod val="40000"/>
            <a:lumOff val="60000"/>
            <a:alpha val="9000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Photovoltaic materials</a:t>
          </a:r>
        </a:p>
        <a:p>
          <a:pPr marL="171450" lvl="1" indent="-171450" algn="l" defTabSz="755650">
            <a:lnSpc>
              <a:spcPct val="90000"/>
            </a:lnSpc>
            <a:spcBef>
              <a:spcPct val="0"/>
            </a:spcBef>
            <a:spcAft>
              <a:spcPct val="15000"/>
            </a:spcAft>
            <a:buChar char="••"/>
          </a:pPr>
          <a:r>
            <a:rPr lang="en-US" sz="1700" kern="1200" dirty="0"/>
            <a:t>Thermoelectric materials</a:t>
          </a:r>
        </a:p>
        <a:p>
          <a:pPr marL="171450" lvl="1" indent="-171450" algn="l" defTabSz="755650">
            <a:lnSpc>
              <a:spcPct val="90000"/>
            </a:lnSpc>
            <a:spcBef>
              <a:spcPct val="0"/>
            </a:spcBef>
            <a:spcAft>
              <a:spcPct val="15000"/>
            </a:spcAft>
            <a:buChar char="••"/>
          </a:pPr>
          <a:r>
            <a:rPr lang="en-US" sz="1700" kern="1200" dirty="0"/>
            <a:t>Functionally graded materials</a:t>
          </a:r>
        </a:p>
        <a:p>
          <a:pPr marL="171450" lvl="1" indent="-171450" algn="l" defTabSz="755650">
            <a:lnSpc>
              <a:spcPct val="90000"/>
            </a:lnSpc>
            <a:spcBef>
              <a:spcPct val="0"/>
            </a:spcBef>
            <a:spcAft>
              <a:spcPct val="15000"/>
            </a:spcAft>
            <a:buChar char="••"/>
          </a:pPr>
          <a:r>
            <a:rPr lang="en-US" sz="1700" kern="1200" dirty="0"/>
            <a:t>Biomaterials</a:t>
          </a:r>
        </a:p>
        <a:p>
          <a:pPr marL="171450" lvl="1" indent="-171450" algn="l" defTabSz="755650">
            <a:lnSpc>
              <a:spcPct val="90000"/>
            </a:lnSpc>
            <a:spcBef>
              <a:spcPct val="0"/>
            </a:spcBef>
            <a:spcAft>
              <a:spcPct val="15000"/>
            </a:spcAft>
            <a:buChar char="••"/>
          </a:pPr>
          <a:r>
            <a:rPr lang="en-US" sz="1700" kern="1200" dirty="0"/>
            <a:t>Nanostructured materials</a:t>
          </a:r>
        </a:p>
        <a:p>
          <a:pPr marL="171450" lvl="1" indent="-171450" algn="l" defTabSz="755650">
            <a:lnSpc>
              <a:spcPct val="90000"/>
            </a:lnSpc>
            <a:spcBef>
              <a:spcPct val="0"/>
            </a:spcBef>
            <a:spcAft>
              <a:spcPct val="15000"/>
            </a:spcAft>
            <a:buChar char="••"/>
          </a:pPr>
          <a:r>
            <a:rPr lang="en-US" sz="1700" kern="1200" dirty="0"/>
            <a:t>Lightweight alloys</a:t>
          </a:r>
        </a:p>
        <a:p>
          <a:pPr marL="171450" lvl="1" indent="-171450" algn="l" defTabSz="755650">
            <a:lnSpc>
              <a:spcPct val="90000"/>
            </a:lnSpc>
            <a:spcBef>
              <a:spcPct val="0"/>
            </a:spcBef>
            <a:spcAft>
              <a:spcPct val="15000"/>
            </a:spcAft>
            <a:buChar char="••"/>
          </a:pPr>
          <a:r>
            <a:rPr lang="en-US" sz="1700" kern="1200" dirty="0"/>
            <a:t>Materials processing and fabrication, including micro- and nano- fabrication</a:t>
          </a:r>
        </a:p>
      </dsp:txBody>
      <dsp:txXfrm>
        <a:off x="2861071" y="641683"/>
        <a:ext cx="2507456" cy="3671238"/>
      </dsp:txXfrm>
    </dsp:sp>
    <dsp:sp modelId="{BA547098-C123-4740-9610-049C034EBE34}">
      <dsp:nvSpPr>
        <dsp:cNvPr id="0" name=""/>
        <dsp:cNvSpPr/>
      </dsp:nvSpPr>
      <dsp:spPr>
        <a:xfrm>
          <a:off x="5719572" y="86859"/>
          <a:ext cx="2507456" cy="585859"/>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dirty="0"/>
            <a:t>Water and Environment</a:t>
          </a:r>
        </a:p>
      </dsp:txBody>
      <dsp:txXfrm>
        <a:off x="5719572" y="86859"/>
        <a:ext cx="2507456" cy="585859"/>
      </dsp:txXfrm>
    </dsp:sp>
    <dsp:sp modelId="{83C0E873-BF9A-4A78-AA93-52A6A315CAD2}">
      <dsp:nvSpPr>
        <dsp:cNvPr id="0" name=""/>
        <dsp:cNvSpPr/>
      </dsp:nvSpPr>
      <dsp:spPr>
        <a:xfrm>
          <a:off x="5719572" y="672719"/>
          <a:ext cx="2507456" cy="3629857"/>
        </a:xfrm>
        <a:prstGeom prst="rect">
          <a:avLst/>
        </a:prstGeom>
        <a:solidFill>
          <a:schemeClr val="bg2">
            <a:lumMod val="40000"/>
            <a:lumOff val="60000"/>
            <a:alpha val="9000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Desalination devices</a:t>
          </a:r>
        </a:p>
        <a:p>
          <a:pPr marL="171450" lvl="1" indent="-171450" algn="l" defTabSz="755650">
            <a:lnSpc>
              <a:spcPct val="90000"/>
            </a:lnSpc>
            <a:spcBef>
              <a:spcPct val="0"/>
            </a:spcBef>
            <a:spcAft>
              <a:spcPct val="15000"/>
            </a:spcAft>
            <a:buChar char="••"/>
          </a:pPr>
          <a:r>
            <a:rPr lang="en-US" sz="1700" kern="1200" dirty="0"/>
            <a:t>Water purification and filtration devices</a:t>
          </a:r>
        </a:p>
        <a:p>
          <a:pPr marL="171450" lvl="1" indent="-171450" algn="l" defTabSz="755650">
            <a:lnSpc>
              <a:spcPct val="90000"/>
            </a:lnSpc>
            <a:spcBef>
              <a:spcPct val="0"/>
            </a:spcBef>
            <a:spcAft>
              <a:spcPct val="15000"/>
            </a:spcAft>
            <a:buChar char="••"/>
          </a:pPr>
          <a:r>
            <a:rPr lang="en-US" sz="1700" kern="1200" dirty="0"/>
            <a:t>Advanced membranes</a:t>
          </a:r>
        </a:p>
        <a:p>
          <a:pPr marL="171450" lvl="1" indent="-171450" algn="l" defTabSz="755650">
            <a:lnSpc>
              <a:spcPct val="90000"/>
            </a:lnSpc>
            <a:spcBef>
              <a:spcPct val="0"/>
            </a:spcBef>
            <a:spcAft>
              <a:spcPct val="15000"/>
            </a:spcAft>
            <a:buChar char="••"/>
          </a:pPr>
          <a:r>
            <a:rPr lang="en-US" sz="1700" kern="1200" dirty="0"/>
            <a:t>Advanced metering for efficient water use</a:t>
          </a:r>
        </a:p>
        <a:p>
          <a:pPr marL="171450" lvl="1" indent="-171450" algn="l" defTabSz="755650">
            <a:lnSpc>
              <a:spcPct val="90000"/>
            </a:lnSpc>
            <a:spcBef>
              <a:spcPct val="0"/>
            </a:spcBef>
            <a:spcAft>
              <a:spcPct val="15000"/>
            </a:spcAft>
            <a:buChar char="••"/>
          </a:pPr>
          <a:r>
            <a:rPr lang="en-US" sz="1700" kern="1200" dirty="0"/>
            <a:t>Air quality monitoring and control</a:t>
          </a:r>
        </a:p>
        <a:p>
          <a:pPr marL="171450" lvl="1" indent="-171450" algn="l" defTabSz="755650">
            <a:lnSpc>
              <a:spcPct val="90000"/>
            </a:lnSpc>
            <a:spcBef>
              <a:spcPct val="0"/>
            </a:spcBef>
            <a:spcAft>
              <a:spcPct val="15000"/>
            </a:spcAft>
            <a:buChar char="••"/>
          </a:pPr>
          <a:r>
            <a:rPr lang="en-US" sz="1700" kern="1200" dirty="0"/>
            <a:t>Bio and Phytoremediation</a:t>
          </a:r>
        </a:p>
      </dsp:txBody>
      <dsp:txXfrm>
        <a:off x="5719572" y="672719"/>
        <a:ext cx="2507456" cy="3629857"/>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965D44-6DAD-43B2-916B-10318DDB91F8}">
      <dsp:nvSpPr>
        <dsp:cNvPr id="0" name=""/>
        <dsp:cNvSpPr/>
      </dsp:nvSpPr>
      <dsp:spPr>
        <a:xfrm>
          <a:off x="3094" y="721978"/>
          <a:ext cx="1860500" cy="7442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dirty="0" smtClean="0"/>
            <a:t>Technology Strategy</a:t>
          </a:r>
          <a:endParaRPr lang="en-US" sz="1700" b="1" kern="1200" dirty="0"/>
        </a:p>
      </dsp:txBody>
      <dsp:txXfrm>
        <a:off x="3094" y="721978"/>
        <a:ext cx="1860500" cy="744200"/>
      </dsp:txXfrm>
    </dsp:sp>
    <dsp:sp modelId="{E6E7C8F1-8C0B-4DF3-A16A-EAF9DDA4502F}">
      <dsp:nvSpPr>
        <dsp:cNvPr id="0" name=""/>
        <dsp:cNvSpPr/>
      </dsp:nvSpPr>
      <dsp:spPr>
        <a:xfrm>
          <a:off x="1177" y="1444450"/>
          <a:ext cx="1860500" cy="281088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Energy distribution and consumption</a:t>
          </a:r>
          <a:endParaRPr lang="en-US" sz="1700" kern="1200" dirty="0"/>
        </a:p>
        <a:p>
          <a:pPr marL="171450" lvl="1" indent="-171450" algn="l" defTabSz="755650">
            <a:lnSpc>
              <a:spcPct val="90000"/>
            </a:lnSpc>
            <a:spcBef>
              <a:spcPct val="0"/>
            </a:spcBef>
            <a:spcAft>
              <a:spcPct val="15000"/>
            </a:spcAft>
            <a:buChar char="••"/>
          </a:pPr>
          <a:r>
            <a:rPr lang="en-US" sz="1700" kern="1200" dirty="0"/>
            <a:t>Water distribution and consumption</a:t>
          </a:r>
        </a:p>
        <a:p>
          <a:pPr marL="171450" lvl="1" indent="-171450" algn="l" defTabSz="755650">
            <a:lnSpc>
              <a:spcPct val="90000"/>
            </a:lnSpc>
            <a:spcBef>
              <a:spcPct val="0"/>
            </a:spcBef>
            <a:spcAft>
              <a:spcPct val="15000"/>
            </a:spcAft>
            <a:buChar char="••"/>
          </a:pPr>
          <a:r>
            <a:rPr lang="en-US" sz="1700" kern="1200" dirty="0"/>
            <a:t>Renewable and sustainable technology </a:t>
          </a:r>
          <a:r>
            <a:rPr lang="en-US" sz="1700" kern="1200" dirty="0" smtClean="0"/>
            <a:t>investment</a:t>
          </a:r>
          <a:endParaRPr lang="en-US" sz="1700" kern="1200" dirty="0"/>
        </a:p>
      </dsp:txBody>
      <dsp:txXfrm>
        <a:off x="1177" y="1444450"/>
        <a:ext cx="1860500" cy="2810880"/>
      </dsp:txXfrm>
    </dsp:sp>
    <dsp:sp modelId="{04EEFB1E-D214-4BB3-8FEC-B2F31DD24032}">
      <dsp:nvSpPr>
        <dsp:cNvPr id="0" name=""/>
        <dsp:cNvSpPr/>
      </dsp:nvSpPr>
      <dsp:spPr>
        <a:xfrm>
          <a:off x="2124064" y="721978"/>
          <a:ext cx="1860500" cy="744200"/>
        </a:xfrm>
        <a:prstGeom prst="rect">
          <a:avLst/>
        </a:prstGeom>
        <a:solidFill>
          <a:schemeClr val="accent5">
            <a:lumMod val="5000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dirty="0" smtClean="0"/>
            <a:t>Global Climate Change</a:t>
          </a:r>
          <a:endParaRPr lang="en-US" sz="1700" b="1" kern="1200" dirty="0"/>
        </a:p>
      </dsp:txBody>
      <dsp:txXfrm>
        <a:off x="2124064" y="721978"/>
        <a:ext cx="1860500" cy="744200"/>
      </dsp:txXfrm>
    </dsp:sp>
    <dsp:sp modelId="{6A5067E9-7DA1-43CC-83D3-21F87487FF3C}">
      <dsp:nvSpPr>
        <dsp:cNvPr id="0" name=""/>
        <dsp:cNvSpPr/>
      </dsp:nvSpPr>
      <dsp:spPr>
        <a:xfrm>
          <a:off x="2124064" y="1466178"/>
          <a:ext cx="1860500" cy="2810880"/>
        </a:xfrm>
        <a:prstGeom prst="rect">
          <a:avLst/>
        </a:prstGeom>
        <a:solidFill>
          <a:schemeClr val="accent3">
            <a:lumMod val="85000"/>
            <a:alpha val="9000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Human health</a:t>
          </a:r>
          <a:endParaRPr lang="en-US" sz="1700" kern="1200" dirty="0"/>
        </a:p>
        <a:p>
          <a:pPr marL="171450" lvl="1" indent="-171450" algn="l" defTabSz="755650">
            <a:lnSpc>
              <a:spcPct val="90000"/>
            </a:lnSpc>
            <a:spcBef>
              <a:spcPct val="0"/>
            </a:spcBef>
            <a:spcAft>
              <a:spcPct val="15000"/>
            </a:spcAft>
            <a:buChar char="••"/>
          </a:pPr>
          <a:r>
            <a:rPr lang="en-US" sz="1700" kern="1200" dirty="0" smtClean="0"/>
            <a:t>Agriculture</a:t>
          </a:r>
          <a:endParaRPr lang="en-US" sz="1700" kern="1200" dirty="0"/>
        </a:p>
        <a:p>
          <a:pPr marL="171450" lvl="1" indent="-171450" algn="l" defTabSz="755650">
            <a:lnSpc>
              <a:spcPct val="90000"/>
            </a:lnSpc>
            <a:spcBef>
              <a:spcPct val="0"/>
            </a:spcBef>
            <a:spcAft>
              <a:spcPct val="15000"/>
            </a:spcAft>
            <a:buChar char="••"/>
          </a:pPr>
          <a:r>
            <a:rPr lang="en-US" sz="1700" kern="1200" dirty="0" smtClean="0"/>
            <a:t>Sustainable development</a:t>
          </a:r>
          <a:endParaRPr lang="en-US" sz="1700" kern="1200" dirty="0"/>
        </a:p>
        <a:p>
          <a:pPr marL="171450" lvl="1" indent="-171450" algn="l" defTabSz="755650">
            <a:lnSpc>
              <a:spcPct val="90000"/>
            </a:lnSpc>
            <a:spcBef>
              <a:spcPct val="0"/>
            </a:spcBef>
            <a:spcAft>
              <a:spcPct val="15000"/>
            </a:spcAft>
            <a:buChar char="••"/>
          </a:pPr>
          <a:r>
            <a:rPr lang="en-US" sz="1700" kern="1200" dirty="0" smtClean="0"/>
            <a:t>Carbon management</a:t>
          </a:r>
          <a:endParaRPr lang="en-US" sz="1700" kern="1200" dirty="0"/>
        </a:p>
      </dsp:txBody>
      <dsp:txXfrm>
        <a:off x="2124064" y="1466178"/>
        <a:ext cx="1860500" cy="2810880"/>
      </dsp:txXfrm>
    </dsp:sp>
    <dsp:sp modelId="{BA547098-C123-4740-9610-049C034EBE34}">
      <dsp:nvSpPr>
        <dsp:cNvPr id="0" name=""/>
        <dsp:cNvSpPr/>
      </dsp:nvSpPr>
      <dsp:spPr>
        <a:xfrm>
          <a:off x="4245035" y="721978"/>
          <a:ext cx="1860500" cy="7442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dirty="0" smtClean="0"/>
            <a:t>Energy and Emissions Markets</a:t>
          </a:r>
          <a:endParaRPr lang="en-US" sz="1700" b="1" kern="1200" dirty="0"/>
        </a:p>
      </dsp:txBody>
      <dsp:txXfrm>
        <a:off x="4245035" y="721978"/>
        <a:ext cx="1860500" cy="744200"/>
      </dsp:txXfrm>
    </dsp:sp>
    <dsp:sp modelId="{83C0E873-BF9A-4A78-AA93-52A6A315CAD2}">
      <dsp:nvSpPr>
        <dsp:cNvPr id="0" name=""/>
        <dsp:cNvSpPr/>
      </dsp:nvSpPr>
      <dsp:spPr>
        <a:xfrm>
          <a:off x="4245035" y="1466178"/>
          <a:ext cx="1860500" cy="2810880"/>
        </a:xfrm>
        <a:prstGeom prst="rect">
          <a:avLst/>
        </a:prstGeom>
        <a:solidFill>
          <a:schemeClr val="accent3">
            <a:lumMod val="85000"/>
            <a:alpha val="9000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Renewable energy forecasting </a:t>
          </a:r>
          <a:endParaRPr lang="en-US" sz="1700" kern="1200" dirty="0"/>
        </a:p>
        <a:p>
          <a:pPr marL="171450" lvl="1" indent="-171450" algn="l" defTabSz="755650">
            <a:lnSpc>
              <a:spcPct val="90000"/>
            </a:lnSpc>
            <a:spcBef>
              <a:spcPct val="0"/>
            </a:spcBef>
            <a:spcAft>
              <a:spcPct val="15000"/>
            </a:spcAft>
            <a:buChar char="••"/>
          </a:pPr>
          <a:r>
            <a:rPr lang="en-US" sz="1700" kern="1200" dirty="0" smtClean="0"/>
            <a:t>Demand response</a:t>
          </a:r>
          <a:endParaRPr lang="en-US" sz="1700" kern="1200" dirty="0"/>
        </a:p>
        <a:p>
          <a:pPr marL="171450" lvl="1" indent="-171450" algn="l" defTabSz="755650">
            <a:lnSpc>
              <a:spcPct val="90000"/>
            </a:lnSpc>
            <a:spcBef>
              <a:spcPct val="0"/>
            </a:spcBef>
            <a:spcAft>
              <a:spcPct val="15000"/>
            </a:spcAft>
            <a:buChar char="••"/>
          </a:pPr>
          <a:r>
            <a:rPr lang="en-US" sz="1700" kern="1200" dirty="0" smtClean="0"/>
            <a:t>Micro-grids</a:t>
          </a:r>
          <a:endParaRPr lang="en-US" sz="1700" kern="1200" dirty="0"/>
        </a:p>
        <a:p>
          <a:pPr marL="171450" lvl="1" indent="-171450" algn="l" defTabSz="755650">
            <a:lnSpc>
              <a:spcPct val="90000"/>
            </a:lnSpc>
            <a:spcBef>
              <a:spcPct val="0"/>
            </a:spcBef>
            <a:spcAft>
              <a:spcPct val="15000"/>
            </a:spcAft>
            <a:buChar char="••"/>
          </a:pPr>
          <a:r>
            <a:rPr lang="en-US" sz="1700" kern="1200" dirty="0" smtClean="0"/>
            <a:t>Distributed Energy Resources </a:t>
          </a:r>
          <a:endParaRPr lang="en-US" sz="1700" kern="1200" dirty="0"/>
        </a:p>
        <a:p>
          <a:pPr marL="171450" lvl="1" indent="-171450" algn="l" defTabSz="755650">
            <a:lnSpc>
              <a:spcPct val="90000"/>
            </a:lnSpc>
            <a:spcBef>
              <a:spcPct val="0"/>
            </a:spcBef>
            <a:spcAft>
              <a:spcPct val="15000"/>
            </a:spcAft>
            <a:buChar char="••"/>
          </a:pPr>
          <a:r>
            <a:rPr lang="en-US" sz="1700" kern="1200" dirty="0" smtClean="0"/>
            <a:t>Carbon markets</a:t>
          </a:r>
          <a:endParaRPr lang="en-US" sz="1700" kern="1200" dirty="0"/>
        </a:p>
      </dsp:txBody>
      <dsp:txXfrm>
        <a:off x="4245035" y="1466178"/>
        <a:ext cx="1860500" cy="2810880"/>
      </dsp:txXfrm>
    </dsp:sp>
    <dsp:sp modelId="{E08939BA-3CF4-41C5-906F-308A6FDE4B7F}">
      <dsp:nvSpPr>
        <dsp:cNvPr id="0" name=""/>
        <dsp:cNvSpPr/>
      </dsp:nvSpPr>
      <dsp:spPr>
        <a:xfrm>
          <a:off x="6366005" y="721978"/>
          <a:ext cx="1860500" cy="744200"/>
        </a:xfrm>
        <a:prstGeom prst="rect">
          <a:avLst/>
        </a:prstGeom>
        <a:solidFill>
          <a:schemeClr val="accent2">
            <a:lumMod val="60000"/>
            <a:lumOff val="4000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dirty="0" smtClean="0"/>
            <a:t>Innovation Systems</a:t>
          </a:r>
          <a:endParaRPr lang="en-US" sz="1700" b="1" kern="1200" dirty="0"/>
        </a:p>
      </dsp:txBody>
      <dsp:txXfrm>
        <a:off x="6366005" y="721978"/>
        <a:ext cx="1860500" cy="744200"/>
      </dsp:txXfrm>
    </dsp:sp>
    <dsp:sp modelId="{5ADB3F41-D4AA-4534-92F5-FB25B73019A1}">
      <dsp:nvSpPr>
        <dsp:cNvPr id="0" name=""/>
        <dsp:cNvSpPr/>
      </dsp:nvSpPr>
      <dsp:spPr>
        <a:xfrm>
          <a:off x="6366005" y="1466178"/>
          <a:ext cx="1860500" cy="2810880"/>
        </a:xfrm>
        <a:prstGeom prst="rect">
          <a:avLst/>
        </a:prstGeom>
        <a:solidFill>
          <a:schemeClr val="accent3">
            <a:lumMod val="85000"/>
            <a:alpha val="9000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Innovation ecosystems</a:t>
          </a:r>
          <a:endParaRPr lang="en-US" sz="1700" kern="1200" dirty="0"/>
        </a:p>
        <a:p>
          <a:pPr marL="171450" lvl="1" indent="-171450" algn="l" defTabSz="755650">
            <a:lnSpc>
              <a:spcPct val="90000"/>
            </a:lnSpc>
            <a:spcBef>
              <a:spcPct val="0"/>
            </a:spcBef>
            <a:spcAft>
              <a:spcPct val="15000"/>
            </a:spcAft>
            <a:buChar char="••"/>
          </a:pPr>
          <a:r>
            <a:rPr lang="en-US" sz="1700" kern="1200" dirty="0" smtClean="0"/>
            <a:t>Innovation measurement</a:t>
          </a:r>
          <a:endParaRPr lang="en-US" sz="1700" kern="1200" dirty="0"/>
        </a:p>
        <a:p>
          <a:pPr marL="171450" lvl="1" indent="-171450" algn="l" defTabSz="755650">
            <a:lnSpc>
              <a:spcPct val="90000"/>
            </a:lnSpc>
            <a:spcBef>
              <a:spcPct val="0"/>
            </a:spcBef>
            <a:spcAft>
              <a:spcPct val="15000"/>
            </a:spcAft>
            <a:buChar char="••"/>
          </a:pPr>
          <a:r>
            <a:rPr lang="en-US" sz="1700" kern="1200" dirty="0" smtClean="0"/>
            <a:t>Science, technology, and innovation policy </a:t>
          </a:r>
          <a:endParaRPr lang="en-US" sz="1700" kern="1200" dirty="0"/>
        </a:p>
      </dsp:txBody>
      <dsp:txXfrm>
        <a:off x="6366005" y="1466178"/>
        <a:ext cx="1860500" cy="281088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965D44-6DAD-43B2-916B-10318DDB91F8}">
      <dsp:nvSpPr>
        <dsp:cNvPr id="0" name=""/>
        <dsp:cNvSpPr/>
      </dsp:nvSpPr>
      <dsp:spPr>
        <a:xfrm>
          <a:off x="3323" y="977255"/>
          <a:ext cx="1998315" cy="799326"/>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b="1" kern="1200" dirty="0" smtClean="0"/>
            <a:t>Energy Generation and Transmission</a:t>
          </a:r>
          <a:endParaRPr lang="en-US" sz="1400" b="1" kern="1200" dirty="0"/>
        </a:p>
      </dsp:txBody>
      <dsp:txXfrm>
        <a:off x="3323" y="977255"/>
        <a:ext cx="1998315" cy="799326"/>
      </dsp:txXfrm>
    </dsp:sp>
    <dsp:sp modelId="{E6E7C8F1-8C0B-4DF3-A16A-EAF9DDA4502F}">
      <dsp:nvSpPr>
        <dsp:cNvPr id="0" name=""/>
        <dsp:cNvSpPr/>
      </dsp:nvSpPr>
      <dsp:spPr>
        <a:xfrm>
          <a:off x="1265" y="1754514"/>
          <a:ext cx="1998315" cy="285480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Electricity transmission networks</a:t>
          </a:r>
          <a:endParaRPr lang="en-US" sz="1700" kern="1200" dirty="0"/>
        </a:p>
        <a:p>
          <a:pPr marL="171450" lvl="1" indent="-171450" algn="l" defTabSz="755650">
            <a:lnSpc>
              <a:spcPct val="90000"/>
            </a:lnSpc>
            <a:spcBef>
              <a:spcPct val="0"/>
            </a:spcBef>
            <a:spcAft>
              <a:spcPct val="15000"/>
            </a:spcAft>
            <a:buChar char="••"/>
          </a:pPr>
          <a:r>
            <a:rPr lang="en-US" sz="1700" kern="1200" dirty="0"/>
            <a:t>Large-scale electricity generation using renewable and sustainable resources</a:t>
          </a:r>
        </a:p>
      </dsp:txBody>
      <dsp:txXfrm>
        <a:off x="1265" y="1754514"/>
        <a:ext cx="1998315" cy="2854800"/>
      </dsp:txXfrm>
    </dsp:sp>
    <dsp:sp modelId="{04EEFB1E-D214-4BB3-8FEC-B2F31DD24032}">
      <dsp:nvSpPr>
        <dsp:cNvPr id="0" name=""/>
        <dsp:cNvSpPr/>
      </dsp:nvSpPr>
      <dsp:spPr>
        <a:xfrm>
          <a:off x="2281402" y="977255"/>
          <a:ext cx="1998315" cy="799326"/>
        </a:xfrm>
        <a:prstGeom prst="rect">
          <a:avLst/>
        </a:prstGeom>
        <a:solidFill>
          <a:schemeClr val="accent1">
            <a:lumMod val="5000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b="1" kern="1200" dirty="0" smtClean="0"/>
            <a:t>Sustainable Transportation and Urban Development </a:t>
          </a:r>
          <a:endParaRPr lang="en-US" sz="1400" b="1" kern="1200" dirty="0"/>
        </a:p>
      </dsp:txBody>
      <dsp:txXfrm>
        <a:off x="2281402" y="977255"/>
        <a:ext cx="1998315" cy="799326"/>
      </dsp:txXfrm>
    </dsp:sp>
    <dsp:sp modelId="{6A5067E9-7DA1-43CC-83D3-21F87487FF3C}">
      <dsp:nvSpPr>
        <dsp:cNvPr id="0" name=""/>
        <dsp:cNvSpPr/>
      </dsp:nvSpPr>
      <dsp:spPr>
        <a:xfrm>
          <a:off x="2281402" y="1776582"/>
          <a:ext cx="1998315" cy="2854800"/>
        </a:xfrm>
        <a:prstGeom prst="rect">
          <a:avLst/>
        </a:prstGeom>
        <a:solidFill>
          <a:schemeClr val="accent3">
            <a:lumMod val="85000"/>
            <a:alpha val="9000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Sustainable aviation</a:t>
          </a:r>
          <a:endParaRPr lang="en-US" sz="1700" kern="1200" dirty="0"/>
        </a:p>
        <a:p>
          <a:pPr marL="171450" lvl="1" indent="-171450" algn="l" defTabSz="755650">
            <a:lnSpc>
              <a:spcPct val="90000"/>
            </a:lnSpc>
            <a:spcBef>
              <a:spcPct val="0"/>
            </a:spcBef>
            <a:spcAft>
              <a:spcPct val="15000"/>
            </a:spcAft>
            <a:buChar char="••"/>
          </a:pPr>
          <a:r>
            <a:rPr lang="en-US" sz="1700" kern="1200" dirty="0" smtClean="0"/>
            <a:t>Sustainable cities</a:t>
          </a:r>
          <a:endParaRPr lang="en-US" sz="1700" kern="1200" dirty="0"/>
        </a:p>
        <a:p>
          <a:pPr marL="171450" lvl="1" indent="-171450" algn="l" defTabSz="755650">
            <a:lnSpc>
              <a:spcPct val="90000"/>
            </a:lnSpc>
            <a:spcBef>
              <a:spcPct val="0"/>
            </a:spcBef>
            <a:spcAft>
              <a:spcPct val="15000"/>
            </a:spcAft>
            <a:buChar char="••"/>
          </a:pPr>
          <a:r>
            <a:rPr lang="en-US" sz="1700" kern="1200" dirty="0" smtClean="0"/>
            <a:t>Green (carbon-optimized) supply chains</a:t>
          </a:r>
          <a:endParaRPr lang="en-US" sz="1700" kern="1200" dirty="0"/>
        </a:p>
      </dsp:txBody>
      <dsp:txXfrm>
        <a:off x="2281402" y="1776582"/>
        <a:ext cx="1998315" cy="2854800"/>
      </dsp:txXfrm>
    </dsp:sp>
    <dsp:sp modelId="{BA547098-C123-4740-9610-049C034EBE34}">
      <dsp:nvSpPr>
        <dsp:cNvPr id="0" name=""/>
        <dsp:cNvSpPr/>
      </dsp:nvSpPr>
      <dsp:spPr>
        <a:xfrm>
          <a:off x="4559482" y="977255"/>
          <a:ext cx="1998315" cy="799326"/>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dirty="0" smtClean="0"/>
            <a:t>Information Systems</a:t>
          </a:r>
          <a:endParaRPr lang="en-US" sz="1700" b="1" kern="1200" dirty="0"/>
        </a:p>
      </dsp:txBody>
      <dsp:txXfrm>
        <a:off x="4559482" y="977255"/>
        <a:ext cx="1998315" cy="799326"/>
      </dsp:txXfrm>
    </dsp:sp>
    <dsp:sp modelId="{83C0E873-BF9A-4A78-AA93-52A6A315CAD2}">
      <dsp:nvSpPr>
        <dsp:cNvPr id="0" name=""/>
        <dsp:cNvSpPr/>
      </dsp:nvSpPr>
      <dsp:spPr>
        <a:xfrm>
          <a:off x="4559482" y="1776582"/>
          <a:ext cx="1998315" cy="285480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Technology forecasting</a:t>
          </a:r>
          <a:endParaRPr lang="en-US" sz="1700" kern="1200" dirty="0"/>
        </a:p>
        <a:p>
          <a:pPr marL="171450" lvl="1" indent="-171450" algn="l" defTabSz="755650">
            <a:lnSpc>
              <a:spcPct val="90000"/>
            </a:lnSpc>
            <a:spcBef>
              <a:spcPct val="0"/>
            </a:spcBef>
            <a:spcAft>
              <a:spcPct val="15000"/>
            </a:spcAft>
            <a:buChar char="••"/>
          </a:pPr>
          <a:r>
            <a:rPr lang="en-US" sz="1700" kern="1200" dirty="0" smtClean="0"/>
            <a:t>Distributed computing and data storage</a:t>
          </a:r>
          <a:endParaRPr lang="en-US" sz="1700" kern="1200" dirty="0"/>
        </a:p>
        <a:p>
          <a:pPr marL="171450" lvl="1" indent="-171450" algn="l" defTabSz="755650">
            <a:lnSpc>
              <a:spcPct val="90000"/>
            </a:lnSpc>
            <a:spcBef>
              <a:spcPct val="0"/>
            </a:spcBef>
            <a:spcAft>
              <a:spcPct val="15000"/>
            </a:spcAft>
            <a:buChar char="••"/>
          </a:pPr>
          <a:r>
            <a:rPr lang="en-US" sz="1700" kern="1200" dirty="0" smtClean="0"/>
            <a:t>Green (energy efficient) information technology and sustainable computing</a:t>
          </a:r>
          <a:endParaRPr lang="en-US" sz="1700" kern="1200" dirty="0"/>
        </a:p>
      </dsp:txBody>
      <dsp:txXfrm>
        <a:off x="4559482" y="1776582"/>
        <a:ext cx="1998315" cy="2854800"/>
      </dsp:txXfrm>
    </dsp:sp>
    <dsp:sp modelId="{E08939BA-3CF4-41C5-906F-308A6FDE4B7F}">
      <dsp:nvSpPr>
        <dsp:cNvPr id="0" name=""/>
        <dsp:cNvSpPr/>
      </dsp:nvSpPr>
      <dsp:spPr>
        <a:xfrm>
          <a:off x="6837561" y="977255"/>
          <a:ext cx="1998315" cy="799326"/>
        </a:xfrm>
        <a:prstGeom prst="rect">
          <a:avLst/>
        </a:prstGeom>
        <a:solidFill>
          <a:srgbClr val="9966FF"/>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b="1" kern="1200" dirty="0" smtClean="0"/>
            <a:t>Sustainable Design and Manufacturing</a:t>
          </a:r>
          <a:endParaRPr lang="en-US" sz="1400" b="1" kern="1200" dirty="0"/>
        </a:p>
      </dsp:txBody>
      <dsp:txXfrm>
        <a:off x="6837561" y="977255"/>
        <a:ext cx="1998315" cy="799326"/>
      </dsp:txXfrm>
    </dsp:sp>
    <dsp:sp modelId="{5ADB3F41-D4AA-4534-92F5-FB25B73019A1}">
      <dsp:nvSpPr>
        <dsp:cNvPr id="0" name=""/>
        <dsp:cNvSpPr/>
      </dsp:nvSpPr>
      <dsp:spPr>
        <a:xfrm>
          <a:off x="6837561" y="1776582"/>
          <a:ext cx="1998315" cy="2854800"/>
        </a:xfrm>
        <a:prstGeom prst="rect">
          <a:avLst/>
        </a:prstGeom>
        <a:solidFill>
          <a:schemeClr val="accent3">
            <a:lumMod val="85000"/>
            <a:alpha val="9000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Lean manufacturing and operations </a:t>
          </a:r>
          <a:endParaRPr lang="en-US" sz="1600" kern="1200" dirty="0"/>
        </a:p>
        <a:p>
          <a:pPr marL="171450" lvl="1" indent="-171450" algn="l" defTabSz="711200">
            <a:lnSpc>
              <a:spcPct val="90000"/>
            </a:lnSpc>
            <a:spcBef>
              <a:spcPct val="0"/>
            </a:spcBef>
            <a:spcAft>
              <a:spcPct val="15000"/>
            </a:spcAft>
            <a:buChar char="••"/>
          </a:pPr>
          <a:r>
            <a:rPr lang="en-US" sz="1600" kern="1200" dirty="0" smtClean="0"/>
            <a:t>Life cycle analysis</a:t>
          </a:r>
          <a:endParaRPr lang="en-US" sz="1600" kern="1200" dirty="0"/>
        </a:p>
        <a:p>
          <a:pPr marL="171450" lvl="1" indent="-171450" algn="l" defTabSz="711200">
            <a:lnSpc>
              <a:spcPct val="90000"/>
            </a:lnSpc>
            <a:spcBef>
              <a:spcPct val="0"/>
            </a:spcBef>
            <a:spcAft>
              <a:spcPct val="15000"/>
            </a:spcAft>
            <a:buChar char="••"/>
          </a:pPr>
          <a:r>
            <a:rPr lang="en-US" sz="1600" kern="1200" dirty="0" smtClean="0"/>
            <a:t>Models for sustainable manufacturing</a:t>
          </a:r>
          <a:endParaRPr lang="en-US" sz="1600" kern="1200" dirty="0"/>
        </a:p>
        <a:p>
          <a:pPr marL="171450" lvl="1" indent="-171450" algn="l" defTabSz="711200">
            <a:lnSpc>
              <a:spcPct val="90000"/>
            </a:lnSpc>
            <a:spcBef>
              <a:spcPct val="0"/>
            </a:spcBef>
            <a:spcAft>
              <a:spcPct val="15000"/>
            </a:spcAft>
            <a:buChar char="••"/>
          </a:pPr>
          <a:r>
            <a:rPr lang="en-US" sz="1600" kern="1200" dirty="0" smtClean="0"/>
            <a:t>Recovery, reuse, remanufacturing, and recycling of components and devices</a:t>
          </a:r>
          <a:endParaRPr lang="en-US" sz="1600" kern="1200" dirty="0"/>
        </a:p>
      </dsp:txBody>
      <dsp:txXfrm>
        <a:off x="6837561" y="1776582"/>
        <a:ext cx="1998315"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A592D0-1814-446F-B6D7-42441DB03FD7}" type="datetimeFigureOut">
              <a:rPr lang="en-US" smtClean="0"/>
              <a:pPr/>
              <a:t>3/16/2010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C6CC45-4EE2-48B6-84D9-2C411B5949A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C6CC45-4EE2-48B6-84D9-2C411B5949AA}" type="slidenum">
              <a:rPr lang="en-US" smtClean="0"/>
              <a:pPr/>
              <a:t>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 ranking http://web.mit.edu/newsoffice/2009/usnews-0820.html</a:t>
            </a:r>
            <a:endParaRPr lang="en-US" dirty="0"/>
          </a:p>
        </p:txBody>
      </p:sp>
      <p:sp>
        <p:nvSpPr>
          <p:cNvPr id="4" name="Slide Number Placeholder 3"/>
          <p:cNvSpPr>
            <a:spLocks noGrp="1"/>
          </p:cNvSpPr>
          <p:nvPr>
            <p:ph type="sldNum" sz="quarter" idx="10"/>
          </p:nvPr>
        </p:nvSpPr>
        <p:spPr/>
        <p:txBody>
          <a:bodyPr/>
          <a:lstStyle/>
          <a:p>
            <a:fld id="{CDC6CC45-4EE2-48B6-84D9-2C411B5949AA}"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 ranking http://web.mit.edu/newsoffice/2009/usnews-0820.html</a:t>
            </a:r>
            <a:endParaRPr lang="en-US" dirty="0"/>
          </a:p>
        </p:txBody>
      </p:sp>
      <p:sp>
        <p:nvSpPr>
          <p:cNvPr id="4" name="Slide Number Placeholder 3"/>
          <p:cNvSpPr>
            <a:spLocks noGrp="1"/>
          </p:cNvSpPr>
          <p:nvPr>
            <p:ph type="sldNum" sz="quarter" idx="10"/>
          </p:nvPr>
        </p:nvSpPr>
        <p:spPr/>
        <p:txBody>
          <a:bodyPr/>
          <a:lstStyle/>
          <a:p>
            <a:fld id="{CDC6CC45-4EE2-48B6-84D9-2C411B5949AA}" type="slidenum">
              <a:rPr lang="en-US" smtClean="0"/>
              <a:pPr/>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 ranking http://web.mit.edu/newsoffice/2009/usnews-0820.html</a:t>
            </a:r>
            <a:endParaRPr lang="en-US" dirty="0"/>
          </a:p>
        </p:txBody>
      </p:sp>
      <p:sp>
        <p:nvSpPr>
          <p:cNvPr id="4" name="Slide Number Placeholder 3"/>
          <p:cNvSpPr>
            <a:spLocks noGrp="1"/>
          </p:cNvSpPr>
          <p:nvPr>
            <p:ph type="sldNum" sz="quarter" idx="10"/>
          </p:nvPr>
        </p:nvSpPr>
        <p:spPr/>
        <p:txBody>
          <a:bodyPr/>
          <a:lstStyle/>
          <a:p>
            <a:fld id="{CDC6CC45-4EE2-48B6-84D9-2C411B5949AA}" type="slidenum">
              <a:rPr lang="en-US" smtClean="0"/>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 ranking http://web.mit.edu/newsoffice/2009/usnews-0820.html</a:t>
            </a:r>
            <a:endParaRPr lang="en-US" dirty="0"/>
          </a:p>
        </p:txBody>
      </p:sp>
      <p:sp>
        <p:nvSpPr>
          <p:cNvPr id="4" name="Slide Number Placeholder 3"/>
          <p:cNvSpPr>
            <a:spLocks noGrp="1"/>
          </p:cNvSpPr>
          <p:nvPr>
            <p:ph type="sldNum" sz="quarter" idx="10"/>
          </p:nvPr>
        </p:nvSpPr>
        <p:spPr/>
        <p:txBody>
          <a:bodyPr/>
          <a:lstStyle/>
          <a:p>
            <a:fld id="{CDC6CC45-4EE2-48B6-84D9-2C411B5949AA}"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57159">
              <a:defRPr/>
            </a:pPr>
            <a:endParaRPr lang="en-US" b="1" i="0" dirty="0" smtClean="0">
              <a:solidFill>
                <a:srgbClr val="008000"/>
              </a:solidFill>
              <a:cs typeface="Arial" charset="0"/>
            </a:endParaRPr>
          </a:p>
        </p:txBody>
      </p:sp>
      <p:sp>
        <p:nvSpPr>
          <p:cNvPr id="4" name="Slide Number Placeholder 3"/>
          <p:cNvSpPr>
            <a:spLocks noGrp="1"/>
          </p:cNvSpPr>
          <p:nvPr>
            <p:ph type="sldNum" sz="quarter" idx="10"/>
          </p:nvPr>
        </p:nvSpPr>
        <p:spPr/>
        <p:txBody>
          <a:bodyPr/>
          <a:lstStyle/>
          <a:p>
            <a:pPr>
              <a:defRPr/>
            </a:pPr>
            <a:fld id="{0814ED60-DDF4-3C40-9DFA-BA4B3CEB1F55}" type="slidenum">
              <a:rPr lang="en-US" smtClean="0"/>
              <a:pPr>
                <a:defRPr/>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p:spPr>
        <p:txBody>
          <a:bodyPr/>
          <a:lstStyle/>
          <a:p>
            <a:pPr defTabSz="456491"/>
            <a:endParaRPr lang="en-US" b="1" dirty="0" smtClean="0">
              <a:solidFill>
                <a:srgbClr val="008000"/>
              </a:solidFill>
              <a:latin typeface="Arial" charset="0"/>
              <a:ea typeface="ＭＳ Ｐゴシック" pitchFamily="34" charset="-128"/>
              <a:cs typeface="Arial" charset="0"/>
            </a:endParaRPr>
          </a:p>
        </p:txBody>
      </p:sp>
      <p:sp>
        <p:nvSpPr>
          <p:cNvPr id="6148" name="Slide Number Placeholder 3"/>
          <p:cNvSpPr>
            <a:spLocks noGrp="1"/>
          </p:cNvSpPr>
          <p:nvPr>
            <p:ph type="sldNum" sz="quarter" idx="5"/>
          </p:nvPr>
        </p:nvSpPr>
        <p:spPr>
          <a:noFill/>
        </p:spPr>
        <p:txBody>
          <a:bodyPr/>
          <a:lstStyle/>
          <a:p>
            <a:fld id="{97C39AF7-F27F-4A73-8DB5-C2AF6489697C}" type="slidenum">
              <a:rPr lang="en-US" smtClean="0">
                <a:latin typeface="Arial" charset="0"/>
                <a:ea typeface="ＭＳ Ｐゴシック" pitchFamily="34" charset="-128"/>
              </a:rPr>
              <a:pPr/>
              <a:t>22</a:t>
            </a:fld>
            <a:endParaRPr lang="en-US" smtClean="0">
              <a:latin typeface="Arial"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a:ln/>
        </p:spPr>
        <p:txBody>
          <a:bodyPr/>
          <a:lstStyle/>
          <a:p>
            <a:pPr eaLnBrk="1" hangingPunct="1"/>
            <a:r>
              <a:rPr lang="en-US" b="1" smtClean="0"/>
              <a:t>Description: </a:t>
            </a:r>
            <a:r>
              <a:rPr lang="en-US" smtClean="0"/>
              <a:t>We are investigating hybrid technology that combines photovoltaics with thermoelectrics to convert solar light into electric energy. In brief the rationale behind hybrid systems is to fully harness the energy embedded in the incoming solar radiation by combining a photovoltaic (PV) module with its narrow absorption wavelength range with a thermoelectric (TE) generator characterized by constant conversion efficiency in the whole solar radiation spectrum. </a:t>
            </a:r>
            <a:endParaRPr lang="en-US" b="1" smtClean="0"/>
          </a:p>
          <a:p>
            <a:pPr eaLnBrk="1" hangingPunct="1"/>
            <a:r>
              <a:rPr lang="en-US" b="1" smtClean="0"/>
              <a:t>Objective and Approach:</a:t>
            </a:r>
            <a:r>
              <a:rPr lang="en-US" smtClean="0"/>
              <a:t> The primary objective of our investigation is on the development of a prototype hybrid PV and TE devices that have the potential of low-cost and high efficiency. System design and optimization needs to be carried out in order to determine the devices and system configurations.  The modeling will provide guidance for experiments. There are very few works so far on the above-discussed ideas, this underlines the novelty of our project although there implies also little work carried out on both modeling and experimental characterization. </a:t>
            </a:r>
            <a:endParaRPr lang="en-US" b="1" smtClean="0"/>
          </a:p>
          <a:p>
            <a:pPr eaLnBrk="1" hangingPunct="1"/>
            <a:r>
              <a:rPr lang="en-US" b="1" smtClean="0"/>
              <a:t>Preliminary Results: </a:t>
            </a:r>
            <a:endParaRPr lang="en-US" i="1" smtClean="0"/>
          </a:p>
          <a:p>
            <a:pPr eaLnBrk="1" hangingPunct="1"/>
            <a:r>
              <a:rPr lang="en-US" i="1" smtClean="0"/>
              <a:t>Design of hybrid system: </a:t>
            </a:r>
            <a:r>
              <a:rPr lang="en-US" smtClean="0"/>
              <a:t>We have developed a methodology aimed at designing an optimized hybrid system with the highest possible solar energy to electricity transformation efficiency. The method provides the design constrains for the design of selective mirrors that split the broad solar spectrum into two parts: one directed to the PV element and one directed to the TE module. It gives the guideline for the combination of PV and STG modules in the most efficient way and enables to realize the full potential of such hybrid systems. This refers to the Figure in the middle of the slide</a:t>
            </a:r>
            <a:r>
              <a:rPr lang="en-US" b="1" smtClean="0"/>
              <a:t> (System modeling &amp; design).</a:t>
            </a:r>
            <a:r>
              <a:rPr lang="en-US" smtClean="0"/>
              <a:t>  Our model uses the experimental external quantum efficiency (EQE) data for a specific solar cell module and the reported efficiency of STG. Our approach can be extended to different configuration as long as one can provide EQE data. </a:t>
            </a:r>
            <a:endParaRPr lang="en-US" i="1" smtClean="0"/>
          </a:p>
          <a:p>
            <a:pPr eaLnBrk="1" hangingPunct="1"/>
            <a:endParaRPr lang="en-US" i="1" smtClean="0"/>
          </a:p>
          <a:p>
            <a:pPr eaLnBrk="1" hangingPunct="1"/>
            <a:r>
              <a:rPr lang="en-US" i="1" smtClean="0"/>
              <a:t>Solar TE Modeling and Cell Fabrication</a:t>
            </a:r>
            <a:r>
              <a:rPr lang="en-US" b="1" i="1" smtClean="0"/>
              <a:t> </a:t>
            </a:r>
            <a:endParaRPr lang="en-US" smtClean="0"/>
          </a:p>
          <a:p>
            <a:pPr eaLnBrk="1" hangingPunct="1"/>
            <a:r>
              <a:rPr lang="en-US" smtClean="0"/>
              <a:t>A solar thermoelectric generator prototype is under construction and it will be shortly tested. We wish to obtain efficiency results for the STG module using nanostructured material with an improved figure of merit ZT. The figure on the right hand side of the slide </a:t>
            </a:r>
            <a:r>
              <a:rPr lang="en-US" b="1" smtClean="0"/>
              <a:t>(</a:t>
            </a:r>
            <a:r>
              <a:rPr lang="nb-NO" b="1" smtClean="0"/>
              <a:t>STG cell</a:t>
            </a:r>
            <a:r>
              <a:rPr lang="nb-NO" b="1" smtClean="0">
                <a:solidFill>
                  <a:schemeClr val="bg1"/>
                </a:solidFill>
              </a:rPr>
              <a:t> </a:t>
            </a:r>
            <a:r>
              <a:rPr lang="nb-NO" b="1" smtClean="0"/>
              <a:t>prototype)</a:t>
            </a:r>
            <a:r>
              <a:rPr lang="en-US" smtClean="0"/>
              <a:t> shows the first prototype that has been development and is currently under testing. </a:t>
            </a:r>
            <a:r>
              <a:rPr lang="nb-NO" smtClean="0"/>
              <a:t>We have achieved an energy conversion efficiency above what has ever been reported before with bulk TE materials. We are now investigating a new material and we believe we can obtain efficiency close to 5%. </a:t>
            </a:r>
            <a:r>
              <a:rPr lang="en-US" smtClean="0"/>
              <a:t>The test results were in good agreement with our modeling that describes the efficiency of the STG taking into account for the radiation and conductive losses within our system and the material properties of the thermoelectric employed.</a:t>
            </a:r>
            <a:endParaRPr lang="en-US" i="1" smtClean="0"/>
          </a:p>
          <a:p>
            <a:pPr eaLnBrk="1" hangingPunct="1"/>
            <a:endParaRPr lang="en-US" i="1" smtClean="0"/>
          </a:p>
          <a:p>
            <a:pPr eaLnBrk="1" hangingPunct="1"/>
            <a:r>
              <a:rPr lang="en-US" i="1" smtClean="0"/>
              <a:t>Material Characterization </a:t>
            </a:r>
            <a:r>
              <a:rPr lang="en-US" smtClean="0"/>
              <a:t>The efficiency of STG depends strongly on the material properties of the thermoelectric module and on the selective surfaces. We </a:t>
            </a:r>
            <a:r>
              <a:rPr lang="en-AU" altLang="ko-KR" smtClean="0">
                <a:ea typeface="굴림" charset="-127"/>
              </a:rPr>
              <a:t>employ </a:t>
            </a:r>
            <a:r>
              <a:rPr lang="en-US" altLang="ko-KR" smtClean="0">
                <a:ea typeface="굴림" charset="-127"/>
              </a:rPr>
              <a:t>picosecond ultrasonics technique see the figure on the left hand side of the slide </a:t>
            </a:r>
            <a:r>
              <a:rPr lang="en-US" altLang="ko-KR" b="1" smtClean="0">
                <a:ea typeface="굴림" charset="-127"/>
              </a:rPr>
              <a:t>(</a:t>
            </a:r>
            <a:r>
              <a:rPr lang="nb-NO" b="1" smtClean="0"/>
              <a:t>Material characterization</a:t>
            </a:r>
            <a:r>
              <a:rPr lang="en-US" altLang="ko-KR" b="1" smtClean="0">
                <a:ea typeface="굴림" charset="-127"/>
              </a:rPr>
              <a:t>)</a:t>
            </a:r>
            <a:r>
              <a:rPr lang="en-US" altLang="ko-KR" smtClean="0">
                <a:ea typeface="굴림" charset="-127"/>
              </a:rPr>
              <a:t>. Such technique is based on the optical generation and detection of acoustic phonons and it is used to characterize transport and structural properties of novel materials and nanostructures such as thin films or nanocomposite materials. These properties are needed to design high efficiency energy conversion technologies. </a:t>
            </a:r>
          </a:p>
          <a:p>
            <a:pPr eaLnBrk="1" hangingPunct="1"/>
            <a:endParaRPr lang="en-US" altLang="ko-KR" smtClean="0">
              <a:ea typeface="굴림" charset="-127"/>
            </a:endParaRPr>
          </a:p>
          <a:p>
            <a:pPr eaLnBrk="1" hangingPunct="1"/>
            <a:r>
              <a:rPr lang="en-US" i="1" smtClean="0"/>
              <a:t>Design and fabrication of frequency selective surfaces</a:t>
            </a:r>
          </a:p>
          <a:p>
            <a:pPr eaLnBrk="1" hangingPunct="1"/>
            <a:r>
              <a:rPr lang="en-US" smtClean="0"/>
              <a:t>We have been exploring the idea of using surface plasmons to enhance surface absorption in the solar spectrum while minimizing thermal emission at STC operation temperature.  </a:t>
            </a:r>
          </a:p>
          <a:p>
            <a:pPr eaLnBrk="1" hangingPunct="1"/>
            <a:r>
              <a:rPr lang="en-US" smtClean="0"/>
              <a:t>As a first step, we investigated theoretically the surface-plasmon enhanced light absorption in silicon. Our modeling results show the wavelength dependent enhancement </a:t>
            </a:r>
          </a:p>
          <a:p>
            <a:pPr eaLnBrk="1" hangingPunct="1"/>
            <a:r>
              <a:rPr lang="en-US" smtClean="0"/>
              <a:t>factors for particles with different radii.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420D8CC-A79A-4CD5-9677-765FD6DEEBAF}" type="slidenum">
              <a:rPr lang="en-US" smtClean="0"/>
              <a:pPr>
                <a:defRPr/>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3F2A6B-9033-448A-9E5A-E77EA6CA5F0F}" type="slidenum">
              <a:rPr lang="en-US" smtClean="0"/>
              <a:pPr/>
              <a:t>27</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 ranking http://web.mit.edu/newsoffice/2009/usnews-0820.html</a:t>
            </a:r>
            <a:endParaRPr lang="en-US" dirty="0"/>
          </a:p>
        </p:txBody>
      </p:sp>
      <p:sp>
        <p:nvSpPr>
          <p:cNvPr id="4" name="Slide Number Placeholder 3"/>
          <p:cNvSpPr>
            <a:spLocks noGrp="1"/>
          </p:cNvSpPr>
          <p:nvPr>
            <p:ph type="sldNum" sz="quarter" idx="10"/>
          </p:nvPr>
        </p:nvSpPr>
        <p:spPr/>
        <p:txBody>
          <a:bodyPr/>
          <a:lstStyle/>
          <a:p>
            <a:fld id="{CDC6CC45-4EE2-48B6-84D9-2C411B5949AA}" type="slidenum">
              <a:rPr lang="en-US" smtClean="0"/>
              <a:pPr/>
              <a:t>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F21BE74-ED2A-4C45-A5E3-FE485BF54EEF}" type="slidenum">
              <a:rPr lang="en-US" smtClean="0"/>
              <a:pPr>
                <a:defRPr/>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 ranking http://web.mit.edu/newsoffice/2009/usnews-0820.html</a:t>
            </a:r>
            <a:endParaRPr lang="en-US" dirty="0"/>
          </a:p>
        </p:txBody>
      </p:sp>
      <p:sp>
        <p:nvSpPr>
          <p:cNvPr id="4" name="Slide Number Placeholder 3"/>
          <p:cNvSpPr>
            <a:spLocks noGrp="1"/>
          </p:cNvSpPr>
          <p:nvPr>
            <p:ph type="sldNum" sz="quarter" idx="10"/>
          </p:nvPr>
        </p:nvSpPr>
        <p:spPr/>
        <p:txBody>
          <a:bodyPr/>
          <a:lstStyle/>
          <a:p>
            <a:fld id="{CDC6CC45-4EE2-48B6-84D9-2C411B5949AA}" type="slidenum">
              <a:rPr lang="en-US" smtClean="0"/>
              <a:pPr/>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Grp="1" noRot="1" noChangeAspect="1" noChangeArrowheads="1" noTextEdit="1"/>
          </p:cNvSpPr>
          <p:nvPr>
            <p:ph type="sldImg"/>
          </p:nvPr>
        </p:nvSpPr>
        <p:spPr>
          <a:ln/>
        </p:spPr>
      </p:sp>
      <p:sp>
        <p:nvSpPr>
          <p:cNvPr id="6147" name="Rectangle 1027"/>
          <p:cNvSpPr>
            <a:spLocks noGrp="1" noChangeArrowheads="1"/>
          </p:cNvSpPr>
          <p:nvPr>
            <p:ph type="body" idx="1"/>
          </p:nvPr>
        </p:nvSpPr>
        <p:spPr>
          <a:noFill/>
          <a:ln/>
        </p:spPr>
        <p:txBody>
          <a:bodyPr/>
          <a:lstStyle/>
          <a:p>
            <a:pPr eaLnBrk="1" hangingPunct="1"/>
            <a:r>
              <a:rPr lang="en-US" sz="900" dirty="0" smtClean="0">
                <a:ea typeface="Arial Unicode MS" pitchFamily="34" charset="-120"/>
                <a:cs typeface="Arial Unicode MS" pitchFamily="34" charset="-120"/>
              </a:rPr>
              <a:t> </a:t>
            </a:r>
            <a:r>
              <a:rPr lang="en-US" sz="900" dirty="0" smtClean="0">
                <a:cs typeface="Times New Roman" pitchFamily="18" charset="0"/>
              </a:rPr>
              <a:t>.</a:t>
            </a:r>
            <a:endParaRPr lang="en-US" sz="900"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 ranking http://web.mit.edu/newsoffice/2009/usnews-0820.html</a:t>
            </a:r>
            <a:endParaRPr lang="en-US" dirty="0"/>
          </a:p>
        </p:txBody>
      </p:sp>
      <p:sp>
        <p:nvSpPr>
          <p:cNvPr id="4" name="Slide Number Placeholder 3"/>
          <p:cNvSpPr>
            <a:spLocks noGrp="1"/>
          </p:cNvSpPr>
          <p:nvPr>
            <p:ph type="sldNum" sz="quarter" idx="10"/>
          </p:nvPr>
        </p:nvSpPr>
        <p:spPr/>
        <p:txBody>
          <a:bodyPr/>
          <a:lstStyle/>
          <a:p>
            <a:fld id="{CDC6CC45-4EE2-48B6-84D9-2C411B5949AA}" type="slidenum">
              <a:rPr lang="en-US" smtClean="0"/>
              <a:pPr/>
              <a:t>32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 ranking http://web.mit.edu/newsoffice/2009/usnews-0820.html</a:t>
            </a:r>
            <a:endParaRPr lang="en-US" dirty="0"/>
          </a:p>
        </p:txBody>
      </p:sp>
      <p:sp>
        <p:nvSpPr>
          <p:cNvPr id="4" name="Slide Number Placeholder 3"/>
          <p:cNvSpPr>
            <a:spLocks noGrp="1"/>
          </p:cNvSpPr>
          <p:nvPr>
            <p:ph type="sldNum" sz="quarter" idx="10"/>
          </p:nvPr>
        </p:nvSpPr>
        <p:spPr/>
        <p:txBody>
          <a:bodyPr/>
          <a:lstStyle/>
          <a:p>
            <a:fld id="{CDC6CC45-4EE2-48B6-84D9-2C411B5949AA}" type="slidenum">
              <a:rPr lang="en-US" smtClean="0"/>
              <a:pPr/>
              <a:t>37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 ranking http://web.mit.edu/newsoffice/2009/usnews-0820.html</a:t>
            </a:r>
            <a:endParaRPr lang="en-US" dirty="0"/>
          </a:p>
        </p:txBody>
      </p:sp>
      <p:sp>
        <p:nvSpPr>
          <p:cNvPr id="4" name="Slide Number Placeholder 3"/>
          <p:cNvSpPr>
            <a:spLocks noGrp="1"/>
          </p:cNvSpPr>
          <p:nvPr>
            <p:ph type="sldNum" sz="quarter" idx="10"/>
          </p:nvPr>
        </p:nvSpPr>
        <p:spPr/>
        <p:txBody>
          <a:bodyPr/>
          <a:lstStyle/>
          <a:p>
            <a:fld id="{CDC6CC45-4EE2-48B6-84D9-2C411B5949AA}" type="slidenum">
              <a:rPr lang="en-US" smtClean="0"/>
              <a:pPr/>
              <a:t>38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C6CC45-4EE2-48B6-84D9-2C411B5949AA}" type="slidenum">
              <a:rPr lang="en-US" smtClean="0"/>
              <a:pPr/>
              <a:t>39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 ranking http://web.mit.edu/newsoffice/2009/usnews-0820.html</a:t>
            </a:r>
            <a:endParaRPr lang="en-US" dirty="0"/>
          </a:p>
        </p:txBody>
      </p:sp>
      <p:sp>
        <p:nvSpPr>
          <p:cNvPr id="4" name="Slide Number Placeholder 3"/>
          <p:cNvSpPr>
            <a:spLocks noGrp="1"/>
          </p:cNvSpPr>
          <p:nvPr>
            <p:ph type="sldNum" sz="quarter" idx="10"/>
          </p:nvPr>
        </p:nvSpPr>
        <p:spPr/>
        <p:txBody>
          <a:bodyPr/>
          <a:lstStyle/>
          <a:p>
            <a:fld id="{CDC6CC45-4EE2-48B6-84D9-2C411B5949AA}" type="slidenum">
              <a:rPr lang="en-US" smtClean="0"/>
              <a:pPr/>
              <a:t>40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 ranking http://web.mit.edu/newsoffice/2009/usnews-0820.html</a:t>
            </a:r>
            <a:endParaRPr lang="en-US" dirty="0"/>
          </a:p>
        </p:txBody>
      </p:sp>
      <p:sp>
        <p:nvSpPr>
          <p:cNvPr id="4" name="Slide Number Placeholder 3"/>
          <p:cNvSpPr>
            <a:spLocks noGrp="1"/>
          </p:cNvSpPr>
          <p:nvPr>
            <p:ph type="sldNum" sz="quarter" idx="10"/>
          </p:nvPr>
        </p:nvSpPr>
        <p:spPr/>
        <p:txBody>
          <a:bodyPr/>
          <a:lstStyle/>
          <a:p>
            <a:fld id="{CDC6CC45-4EE2-48B6-84D9-2C411B5949AA}" type="slidenum">
              <a:rPr lang="en-US" smtClean="0"/>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 ranking http://web.mit.edu/newsoffice/2009/usnews-0820.html</a:t>
            </a:r>
            <a:endParaRPr lang="en-US" dirty="0"/>
          </a:p>
        </p:txBody>
      </p:sp>
      <p:sp>
        <p:nvSpPr>
          <p:cNvPr id="4" name="Slide Number Placeholder 3"/>
          <p:cNvSpPr>
            <a:spLocks noGrp="1"/>
          </p:cNvSpPr>
          <p:nvPr>
            <p:ph type="sldNum" sz="quarter" idx="10"/>
          </p:nvPr>
        </p:nvSpPr>
        <p:spPr/>
        <p:txBody>
          <a:bodyPr/>
          <a:lstStyle/>
          <a:p>
            <a:fld id="{CDC6CC45-4EE2-48B6-84D9-2C411B5949AA}"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 ranking http://web.mit.edu/newsoffice/2009/usnews-0820.html</a:t>
            </a:r>
            <a:endParaRPr lang="en-US" dirty="0"/>
          </a:p>
        </p:txBody>
      </p:sp>
      <p:sp>
        <p:nvSpPr>
          <p:cNvPr id="4" name="Slide Number Placeholder 3"/>
          <p:cNvSpPr>
            <a:spLocks noGrp="1"/>
          </p:cNvSpPr>
          <p:nvPr>
            <p:ph type="sldNum" sz="quarter" idx="10"/>
          </p:nvPr>
        </p:nvSpPr>
        <p:spPr/>
        <p:txBody>
          <a:bodyPr/>
          <a:lstStyle/>
          <a:p>
            <a:fld id="{CDC6CC45-4EE2-48B6-84D9-2C411B5949AA}" type="slidenum">
              <a:rPr lang="en-US" smtClean="0"/>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 ranking http://web.mit.edu/newsoffice/2009/usnews-0820.html</a:t>
            </a:r>
            <a:endParaRPr lang="en-US" dirty="0"/>
          </a:p>
        </p:txBody>
      </p:sp>
      <p:sp>
        <p:nvSpPr>
          <p:cNvPr id="4" name="Slide Number Placeholder 3"/>
          <p:cNvSpPr>
            <a:spLocks noGrp="1"/>
          </p:cNvSpPr>
          <p:nvPr>
            <p:ph type="sldNum" sz="quarter" idx="10"/>
          </p:nvPr>
        </p:nvSpPr>
        <p:spPr/>
        <p:txBody>
          <a:bodyPr/>
          <a:lstStyle/>
          <a:p>
            <a:fld id="{CDC6CC45-4EE2-48B6-84D9-2C411B5949AA}"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 ranking http://web.mit.edu/newsoffice/2009/usnews-0820.html</a:t>
            </a:r>
            <a:endParaRPr lang="en-US" dirty="0"/>
          </a:p>
        </p:txBody>
      </p:sp>
      <p:sp>
        <p:nvSpPr>
          <p:cNvPr id="4" name="Slide Number Placeholder 3"/>
          <p:cNvSpPr>
            <a:spLocks noGrp="1"/>
          </p:cNvSpPr>
          <p:nvPr>
            <p:ph type="sldNum" sz="quarter" idx="10"/>
          </p:nvPr>
        </p:nvSpPr>
        <p:spPr/>
        <p:txBody>
          <a:bodyPr/>
          <a:lstStyle/>
          <a:p>
            <a:fld id="{CDC6CC45-4EE2-48B6-84D9-2C411B5949AA}"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 ranking http://web.mit.edu/newsoffice/2009/usnews-0820.html</a:t>
            </a:r>
            <a:endParaRPr lang="en-US" dirty="0"/>
          </a:p>
        </p:txBody>
      </p:sp>
      <p:sp>
        <p:nvSpPr>
          <p:cNvPr id="4" name="Slide Number Placeholder 3"/>
          <p:cNvSpPr>
            <a:spLocks noGrp="1"/>
          </p:cNvSpPr>
          <p:nvPr>
            <p:ph type="sldNum" sz="quarter" idx="10"/>
          </p:nvPr>
        </p:nvSpPr>
        <p:spPr/>
        <p:txBody>
          <a:bodyPr/>
          <a:lstStyle/>
          <a:p>
            <a:fld id="{CDC6CC45-4EE2-48B6-84D9-2C411B5949AA}" type="slidenum">
              <a:rPr lang="en-US" smtClean="0"/>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MIT ranking http://web.mit.edu/newsoffice/2009/usnews-0820.html</a:t>
            </a:r>
            <a:endParaRPr lang="en-US" dirty="0"/>
          </a:p>
        </p:txBody>
      </p:sp>
      <p:sp>
        <p:nvSpPr>
          <p:cNvPr id="4" name="Slide Number Placeholder 3"/>
          <p:cNvSpPr>
            <a:spLocks noGrp="1"/>
          </p:cNvSpPr>
          <p:nvPr>
            <p:ph type="sldNum" sz="quarter" idx="10"/>
          </p:nvPr>
        </p:nvSpPr>
        <p:spPr/>
        <p:txBody>
          <a:bodyPr/>
          <a:lstStyle/>
          <a:p>
            <a:fld id="{CDC6CC45-4EE2-48B6-84D9-2C411B5949AA}"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F126F07-1FD4-4145-869C-A9CE0BEA92E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EA27C58-7E94-429A-846E-DEC9287E871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29F60F-507E-43EB-9856-D9DB41545FAF}"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93A91CC-7B21-466C-889C-7DD53461770F}"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D79D6F-3F91-4799-84C7-7EF99DD2D4B3}"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4"/>
          <p:cNvPicPr>
            <a:picLocks noChangeAspect="1" noChangeArrowheads="1"/>
          </p:cNvPicPr>
          <p:nvPr/>
        </p:nvPicPr>
        <p:blipFill>
          <a:blip r:embed="rId2"/>
          <a:srcRect t="6351" b="17439"/>
          <a:stretch>
            <a:fillRect/>
          </a:stretch>
        </p:blipFill>
        <p:spPr bwMode="auto">
          <a:xfrm>
            <a:off x="5886450" y="6362700"/>
            <a:ext cx="3227388" cy="460375"/>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5C0A40-F6FE-4361-A7D7-F93E4036D0A0}"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3B1795-2372-4F9B-9719-0ED696DF2205}"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3D5901C-1C60-4D97-8466-420F46691CF6}"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AF1C76B-6FB2-43B4-A165-72AD7A0C53EB}"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64B702-5F9F-4FE7-80C0-2D5EE02EF8FF}"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EA1292-5C13-4A13-A3EF-281ED4861C97}"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A43F89-6A3D-46B5-9237-8962D1F40E58}"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289154-A40C-42C4-A83C-A38B23EF663B}"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8EA7F8-00B0-4A57-AAE1-26EA0C432DC0}"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E6311F-2BD2-4046-A147-F6DABC28A52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93A91CC-7B21-466C-889C-7DD53461770F}"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10A704-9D6D-4440-A278-C653ECF23C60}"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0087614-1946-4789-933C-3716DC3A40A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131A129-6920-43A3-AE81-EBE3510A8DA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E8F815E-5FD4-4568-80E7-0F0458C7C37E}"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2BEE4B8-219C-4EB5-9B87-1F4E7F6AB06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1B68BB9-0064-454F-912E-F06FA182E41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220241A-A07C-4A54-B7AE-6A156F4393F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D2EFE22B-97F9-46E0-88E1-6FAF39E6D6B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123" charset="0"/>
          <a:ea typeface="ＭＳ Ｐゴシック" pitchFamily="-123" charset="-128"/>
          <a:cs typeface="ＭＳ Ｐゴシック" pitchFamily="-123" charset="-128"/>
        </a:defRPr>
      </a:lvl2pPr>
      <a:lvl3pPr algn="ctr" rtl="0" eaLnBrk="1" fontAlgn="base" hangingPunct="1">
        <a:spcBef>
          <a:spcPct val="0"/>
        </a:spcBef>
        <a:spcAft>
          <a:spcPct val="0"/>
        </a:spcAft>
        <a:defRPr sz="4400">
          <a:solidFill>
            <a:schemeClr val="tx2"/>
          </a:solidFill>
          <a:latin typeface="Arial" pitchFamily="-123" charset="0"/>
          <a:ea typeface="ＭＳ Ｐゴシック" pitchFamily="-123" charset="-128"/>
          <a:cs typeface="ＭＳ Ｐゴシック" pitchFamily="-123" charset="-128"/>
        </a:defRPr>
      </a:lvl3pPr>
      <a:lvl4pPr algn="ctr" rtl="0" eaLnBrk="1" fontAlgn="base" hangingPunct="1">
        <a:spcBef>
          <a:spcPct val="0"/>
        </a:spcBef>
        <a:spcAft>
          <a:spcPct val="0"/>
        </a:spcAft>
        <a:defRPr sz="4400">
          <a:solidFill>
            <a:schemeClr val="tx2"/>
          </a:solidFill>
          <a:latin typeface="Arial" pitchFamily="-123" charset="0"/>
          <a:ea typeface="ＭＳ Ｐゴシック" pitchFamily="-123" charset="-128"/>
          <a:cs typeface="ＭＳ Ｐゴシック" pitchFamily="-123" charset="-128"/>
        </a:defRPr>
      </a:lvl4pPr>
      <a:lvl5pPr algn="ctr" rtl="0" eaLnBrk="1" fontAlgn="base" hangingPunct="1">
        <a:spcBef>
          <a:spcPct val="0"/>
        </a:spcBef>
        <a:spcAft>
          <a:spcPct val="0"/>
        </a:spcAft>
        <a:defRPr sz="4400">
          <a:solidFill>
            <a:schemeClr val="tx2"/>
          </a:solidFill>
          <a:latin typeface="Arial" pitchFamily="-123" charset="0"/>
          <a:ea typeface="ＭＳ Ｐゴシック" pitchFamily="-123" charset="-128"/>
          <a:cs typeface="ＭＳ Ｐゴシック" pitchFamily="-123" charset="-128"/>
        </a:defRPr>
      </a:lvl5pPr>
      <a:lvl6pPr marL="457200" algn="ctr" rtl="0" eaLnBrk="1" fontAlgn="base" hangingPunct="1">
        <a:spcBef>
          <a:spcPct val="0"/>
        </a:spcBef>
        <a:spcAft>
          <a:spcPct val="0"/>
        </a:spcAft>
        <a:defRPr sz="4400">
          <a:solidFill>
            <a:schemeClr val="tx2"/>
          </a:solidFill>
          <a:latin typeface="Arial" pitchFamily="-123" charset="0"/>
          <a:ea typeface="ＭＳ Ｐゴシック" pitchFamily="-123" charset="-128"/>
          <a:cs typeface="ＭＳ Ｐゴシック" pitchFamily="-123" charset="-128"/>
        </a:defRPr>
      </a:lvl6pPr>
      <a:lvl7pPr marL="914400" algn="ctr" rtl="0" eaLnBrk="1" fontAlgn="base" hangingPunct="1">
        <a:spcBef>
          <a:spcPct val="0"/>
        </a:spcBef>
        <a:spcAft>
          <a:spcPct val="0"/>
        </a:spcAft>
        <a:defRPr sz="4400">
          <a:solidFill>
            <a:schemeClr val="tx2"/>
          </a:solidFill>
          <a:latin typeface="Arial" pitchFamily="-123" charset="0"/>
          <a:ea typeface="ＭＳ Ｐゴシック" pitchFamily="-123" charset="-128"/>
          <a:cs typeface="ＭＳ Ｐゴシック" pitchFamily="-123" charset="-128"/>
        </a:defRPr>
      </a:lvl7pPr>
      <a:lvl8pPr marL="1371600" algn="ctr" rtl="0" eaLnBrk="1" fontAlgn="base" hangingPunct="1">
        <a:spcBef>
          <a:spcPct val="0"/>
        </a:spcBef>
        <a:spcAft>
          <a:spcPct val="0"/>
        </a:spcAft>
        <a:defRPr sz="4400">
          <a:solidFill>
            <a:schemeClr val="tx2"/>
          </a:solidFill>
          <a:latin typeface="Arial" pitchFamily="-123" charset="0"/>
          <a:ea typeface="ＭＳ Ｐゴシック" pitchFamily="-123" charset="-128"/>
          <a:cs typeface="ＭＳ Ｐゴシック" pitchFamily="-123" charset="-128"/>
        </a:defRPr>
      </a:lvl8pPr>
      <a:lvl9pPr marL="1828800" algn="ctr" rtl="0" eaLnBrk="1" fontAlgn="base" hangingPunct="1">
        <a:spcBef>
          <a:spcPct val="0"/>
        </a:spcBef>
        <a:spcAft>
          <a:spcPct val="0"/>
        </a:spcAft>
        <a:defRPr sz="4400">
          <a:solidFill>
            <a:schemeClr val="tx2"/>
          </a:solidFill>
          <a:latin typeface="Arial" pitchFamily="-123" charset="0"/>
          <a:ea typeface="ＭＳ Ｐゴシック" pitchFamily="-123" charset="-128"/>
          <a:cs typeface="ＭＳ Ｐゴシック" pitchFamily="-123"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D2FFC4DD-99BD-417E-8D94-4B9573E853D2}" type="slidenum">
              <a:rPr lang="en-US">
                <a:solidFill>
                  <a:srgbClr val="000000"/>
                </a:solidFill>
                <a:ea typeface="+mn-ea"/>
                <a:cs typeface="+mn-cs"/>
              </a:rPr>
              <a:pPr>
                <a:defRPr/>
              </a:pPr>
              <a:t>‹#›</a:t>
            </a:fld>
            <a:endParaRPr lang="en-US" dirty="0">
              <a:solidFill>
                <a:srgbClr val="000000"/>
              </a:solidFill>
              <a:ea typeface="+mn-ea"/>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jpeg"/><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jpeg"/><Relationship Id="rId7" Type="http://schemas.openxmlformats.org/officeDocument/2006/relationships/diagramColors" Target="../diagrams/colors5.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9.xml"/><Relationship Id="rId7"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jpeg"/><Relationship Id="rId7" Type="http://schemas.openxmlformats.org/officeDocument/2006/relationships/diagramColors" Target="../diagrams/colors6.xm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54.jpe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jpeg"/><Relationship Id="rId7" Type="http://schemas.openxmlformats.org/officeDocument/2006/relationships/diagramColors" Target="../diagrams/colors7.xm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wmf"/></Relationships>
</file>

<file path=ppt/slides/_rels/slide3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16.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6.xml"/><Relationship Id="rId5" Type="http://schemas.openxmlformats.org/officeDocument/2006/relationships/image" Target="../media/image60.jpe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0.jpeg"/><Relationship Id="rId1" Type="http://schemas.openxmlformats.org/officeDocument/2006/relationships/slideLayout" Target="../slideLayouts/slideLayout16.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hyperlink" Target="mailto:admissions@masdar.ac.ae" TargetMode="External"/><Relationship Id="rId4" Type="http://schemas.openxmlformats.org/officeDocument/2006/relationships/hyperlink" Target="http://www.masdar.ac.a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tle page.jpg"/>
          <p:cNvPicPr>
            <a:picLocks noChangeAspect="1"/>
          </p:cNvPicPr>
          <p:nvPr/>
        </p:nvPicPr>
        <p:blipFill>
          <a:blip r:embed="rId2"/>
          <a:stretch>
            <a:fillRect/>
          </a:stretch>
        </p:blipFill>
        <p:spPr>
          <a:xfrm>
            <a:off x="0" y="0"/>
            <a:ext cx="9144000" cy="6858000"/>
          </a:xfrm>
          <a:prstGeom prst="rect">
            <a:avLst/>
          </a:prstGeom>
        </p:spPr>
      </p:pic>
      <p:sp>
        <p:nvSpPr>
          <p:cNvPr id="2068" name="Text Box 20"/>
          <p:cNvSpPr txBox="1">
            <a:spLocks noChangeArrowheads="1"/>
          </p:cNvSpPr>
          <p:nvPr/>
        </p:nvSpPr>
        <p:spPr bwMode="auto">
          <a:xfrm>
            <a:off x="228600" y="1371600"/>
            <a:ext cx="8686800" cy="1938992"/>
          </a:xfrm>
          <a:prstGeom prst="rect">
            <a:avLst/>
          </a:prstGeom>
          <a:noFill/>
          <a:ln w="9525">
            <a:noFill/>
            <a:miter lim="800000"/>
            <a:headEnd/>
            <a:tailEnd/>
          </a:ln>
        </p:spPr>
        <p:txBody>
          <a:bodyPr wrap="square">
            <a:prstTxWarp prst="textNoShape">
              <a:avLst/>
            </a:prstTxWarp>
            <a:spAutoFit/>
          </a:bodyPr>
          <a:lstStyle/>
          <a:p>
            <a:pPr algn="ctr"/>
            <a:r>
              <a:rPr lang="en-US" sz="6000" dirty="0" smtClean="0">
                <a:solidFill>
                  <a:srgbClr val="000F38"/>
                </a:solidFill>
                <a:latin typeface="Arial"/>
                <a:cs typeface="Arial"/>
              </a:rPr>
              <a:t>Masdar Institute of Science and Technology</a:t>
            </a:r>
            <a:endParaRPr lang="en-US" sz="6000" dirty="0">
              <a:latin typeface="Arial"/>
              <a:cs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3"/>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7772400" cy="1143000"/>
          </a:xfrm>
          <a:effectLst/>
        </p:spPr>
        <p:txBody>
          <a:bodyPr/>
          <a:lstStyle/>
          <a:p>
            <a:pPr algn="l">
              <a:spcAft>
                <a:spcPts val="0"/>
              </a:spcAft>
            </a:pPr>
            <a:r>
              <a:rPr lang="en-US" sz="4000" dirty="0" smtClean="0">
                <a:solidFill>
                  <a:srgbClr val="000F38"/>
                </a:solidFill>
              </a:rPr>
              <a:t>Masdar Institute Faculty</a:t>
            </a:r>
            <a:endParaRPr lang="en-US" sz="4000" dirty="0"/>
          </a:p>
        </p:txBody>
      </p:sp>
      <p:sp>
        <p:nvSpPr>
          <p:cNvPr id="7" name="Rectangle 6"/>
          <p:cNvSpPr/>
          <p:nvPr/>
        </p:nvSpPr>
        <p:spPr>
          <a:xfrm>
            <a:off x="76200" y="874455"/>
            <a:ext cx="4343400" cy="2800767"/>
          </a:xfrm>
          <a:prstGeom prst="rect">
            <a:avLst/>
          </a:prstGeom>
        </p:spPr>
        <p:txBody>
          <a:bodyPr wrap="square">
            <a:spAutoFit/>
          </a:bodyPr>
          <a:lstStyle/>
          <a:p>
            <a:pPr eaLnBrk="1" hangingPunct="1"/>
            <a:r>
              <a:rPr lang="en-US" sz="1600" dirty="0" smtClean="0"/>
              <a:t>Farrukh Ahmad – PhD Rice U</a:t>
            </a:r>
          </a:p>
          <a:p>
            <a:pPr eaLnBrk="1" hangingPunct="1"/>
            <a:r>
              <a:rPr lang="en-US" sz="1600" dirty="0" smtClean="0"/>
              <a:t>Peter Armstrong – PhD MIT</a:t>
            </a:r>
          </a:p>
          <a:p>
            <a:pPr eaLnBrk="1" hangingPunct="1"/>
            <a:r>
              <a:rPr lang="en-US" sz="1600" dirty="0" smtClean="0"/>
              <a:t>Matteo Chiesa – PhD Norwegian U of Sc &amp; </a:t>
            </a:r>
            <a:br>
              <a:rPr lang="en-US" sz="1600" dirty="0" smtClean="0"/>
            </a:br>
            <a:r>
              <a:rPr lang="en-US" sz="1600" dirty="0" smtClean="0"/>
              <a:t>		Technology </a:t>
            </a:r>
          </a:p>
          <a:p>
            <a:pPr eaLnBrk="1" hangingPunct="1"/>
            <a:r>
              <a:rPr lang="en-US" sz="1600" dirty="0" smtClean="0"/>
              <a:t>Jacob Crandall – PhD Brigham Young U</a:t>
            </a:r>
          </a:p>
          <a:p>
            <a:pPr eaLnBrk="1" hangingPunct="1"/>
            <a:r>
              <a:rPr lang="en-US" sz="1600" dirty="0" smtClean="0"/>
              <a:t>Ali Diabat – PhD Purdue U</a:t>
            </a:r>
          </a:p>
          <a:p>
            <a:pPr eaLnBrk="1" hangingPunct="1"/>
            <a:r>
              <a:rPr lang="en-US" sz="1600" dirty="0" smtClean="0"/>
              <a:t>Clara Dimas – PhD Lehigh U</a:t>
            </a:r>
          </a:p>
          <a:p>
            <a:pPr eaLnBrk="1" hangingPunct="1"/>
            <a:r>
              <a:rPr lang="en-US" sz="1600" dirty="0" smtClean="0"/>
              <a:t>Mahieddine Emziane – PhD U of Nantes </a:t>
            </a:r>
          </a:p>
          <a:p>
            <a:pPr eaLnBrk="1" hangingPunct="1"/>
            <a:r>
              <a:rPr lang="en-US" sz="1600" dirty="0" smtClean="0"/>
              <a:t>Hassan </a:t>
            </a:r>
            <a:r>
              <a:rPr lang="en-US" sz="1600" dirty="0" err="1" smtClean="0"/>
              <a:t>Fath</a:t>
            </a:r>
            <a:r>
              <a:rPr lang="en-US" sz="1600" dirty="0" smtClean="0"/>
              <a:t> – PhD McMaster U</a:t>
            </a:r>
          </a:p>
          <a:p>
            <a:pPr eaLnBrk="1" hangingPunct="1"/>
            <a:r>
              <a:rPr lang="en-US" sz="1600" dirty="0" smtClean="0"/>
              <a:t>Raed Hashaikeh – PhD McGill U</a:t>
            </a:r>
          </a:p>
          <a:p>
            <a:pPr eaLnBrk="1" hangingPunct="1"/>
            <a:r>
              <a:rPr lang="en-US" sz="1600" dirty="0" smtClean="0"/>
              <a:t>Isam Janajreh – PhD Virginia Polytechnic Inst</a:t>
            </a:r>
          </a:p>
        </p:txBody>
      </p:sp>
      <p:sp>
        <p:nvSpPr>
          <p:cNvPr id="12" name="TextBox 11"/>
          <p:cNvSpPr txBox="1"/>
          <p:nvPr/>
        </p:nvSpPr>
        <p:spPr>
          <a:xfrm>
            <a:off x="4724400" y="868501"/>
            <a:ext cx="4419600" cy="3170099"/>
          </a:xfrm>
          <a:prstGeom prst="rect">
            <a:avLst/>
          </a:prstGeom>
          <a:noFill/>
        </p:spPr>
        <p:txBody>
          <a:bodyPr wrap="square" rtlCol="0">
            <a:spAutoFit/>
          </a:bodyPr>
          <a:lstStyle/>
          <a:p>
            <a:pPr eaLnBrk="1" hangingPunct="1"/>
            <a:r>
              <a:rPr lang="en-US" sz="1600" dirty="0" smtClean="0"/>
              <a:t>Scott Kennedy – PhD Harvard U</a:t>
            </a:r>
          </a:p>
          <a:p>
            <a:pPr eaLnBrk="1" hangingPunct="1"/>
            <a:r>
              <a:rPr lang="en-US" sz="1600" dirty="0" smtClean="0"/>
              <a:t>Marwan Khraisheh – PhD Washington State U</a:t>
            </a:r>
          </a:p>
          <a:p>
            <a:pPr eaLnBrk="1" hangingPunct="1"/>
            <a:r>
              <a:rPr lang="en-US" sz="1600" dirty="0" smtClean="0"/>
              <a:t>Toufic Mezher – PhD George Washington U</a:t>
            </a:r>
          </a:p>
          <a:p>
            <a:pPr eaLnBrk="1" hangingPunct="1"/>
            <a:r>
              <a:rPr lang="en-US" sz="1600" dirty="0" smtClean="0"/>
              <a:t>Sgouris Sgouridis – PhD MIT</a:t>
            </a:r>
          </a:p>
          <a:p>
            <a:pPr eaLnBrk="1" hangingPunct="1"/>
            <a:r>
              <a:rPr lang="en-US" sz="1600" dirty="0" smtClean="0"/>
              <a:t>Youssef Shatilla – </a:t>
            </a:r>
            <a:r>
              <a:rPr lang="en-US" sz="1600" dirty="0" err="1" smtClean="0"/>
              <a:t>DSc</a:t>
            </a:r>
            <a:r>
              <a:rPr lang="en-US" sz="1600" dirty="0" smtClean="0"/>
              <a:t> MIT</a:t>
            </a:r>
          </a:p>
          <a:p>
            <a:pPr eaLnBrk="1" hangingPunct="1"/>
            <a:r>
              <a:rPr lang="en-US" sz="1600" dirty="0" smtClean="0"/>
              <a:t>Davor Svetinovic – PhD U of Waterloo</a:t>
            </a:r>
          </a:p>
          <a:p>
            <a:pPr eaLnBrk="1" hangingPunct="1"/>
            <a:r>
              <a:rPr lang="en-US" sz="1600" dirty="0" smtClean="0"/>
              <a:t>Ali Tabaei – PhD MIT</a:t>
            </a:r>
          </a:p>
          <a:p>
            <a:pPr eaLnBrk="1" hangingPunct="1"/>
            <a:r>
              <a:rPr lang="en-US" sz="1600" dirty="0" smtClean="0"/>
              <a:t>I-</a:t>
            </a:r>
            <a:r>
              <a:rPr lang="en-US" sz="1600" dirty="0" err="1" smtClean="0"/>
              <a:t>Tsung</a:t>
            </a:r>
            <a:r>
              <a:rPr lang="en-US" sz="1600" dirty="0" smtClean="0"/>
              <a:t> Tsai – PhD MIT</a:t>
            </a:r>
          </a:p>
          <a:p>
            <a:pPr eaLnBrk="1" hangingPunct="1"/>
            <a:r>
              <a:rPr lang="en-US" sz="1600" dirty="0" smtClean="0"/>
              <a:t>Georgeta Vidican – PhD MIT</a:t>
            </a:r>
          </a:p>
          <a:p>
            <a:pPr eaLnBrk="1" hangingPunct="1"/>
            <a:r>
              <a:rPr lang="en-US" sz="1600" dirty="0" smtClean="0"/>
              <a:t>Wei Lee Woon – PhD Aston U</a:t>
            </a:r>
          </a:p>
          <a:p>
            <a:pPr eaLnBrk="1" hangingPunct="1"/>
            <a:r>
              <a:rPr lang="en-US" sz="1600" dirty="0" smtClean="0"/>
              <a:t>Hatem </a:t>
            </a:r>
            <a:r>
              <a:rPr lang="en-US" sz="1600" dirty="0" err="1" smtClean="0"/>
              <a:t>Zeineldin</a:t>
            </a:r>
            <a:r>
              <a:rPr lang="en-US" sz="1600" dirty="0" smtClean="0"/>
              <a:t> – PhD U of Waterloo</a:t>
            </a:r>
          </a:p>
          <a:p>
            <a:endParaRPr lang="en-US" dirty="0"/>
          </a:p>
        </p:txBody>
      </p:sp>
      <p:pic>
        <p:nvPicPr>
          <p:cNvPr id="13" name="Picture 12" descr="Faculty.jpg"/>
          <p:cNvPicPr>
            <a:picLocks noChangeAspect="1"/>
          </p:cNvPicPr>
          <p:nvPr/>
        </p:nvPicPr>
        <p:blipFill>
          <a:blip r:embed="rId4"/>
          <a:stretch>
            <a:fillRect/>
          </a:stretch>
        </p:blipFill>
        <p:spPr>
          <a:xfrm>
            <a:off x="0" y="3657600"/>
            <a:ext cx="9144000" cy="32004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3"/>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7772400" cy="1143000"/>
          </a:xfrm>
          <a:effectLst/>
        </p:spPr>
        <p:txBody>
          <a:bodyPr/>
          <a:lstStyle/>
          <a:p>
            <a:pPr algn="l">
              <a:spcAft>
                <a:spcPts val="0"/>
              </a:spcAft>
            </a:pPr>
            <a:r>
              <a:rPr lang="en-US" sz="4000" dirty="0" smtClean="0">
                <a:solidFill>
                  <a:srgbClr val="000F38"/>
                </a:solidFill>
              </a:rPr>
              <a:t>Academic program components</a:t>
            </a:r>
            <a:endParaRPr lang="en-US" sz="4000" dirty="0"/>
          </a:p>
        </p:txBody>
      </p:sp>
      <p:sp>
        <p:nvSpPr>
          <p:cNvPr id="6" name="Content Placeholder 3"/>
          <p:cNvSpPr txBox="1">
            <a:spLocks/>
          </p:cNvSpPr>
          <p:nvPr/>
        </p:nvSpPr>
        <p:spPr bwMode="auto">
          <a:xfrm>
            <a:off x="304800" y="990600"/>
            <a:ext cx="39624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lvl="0" indent="-342900" eaLnBrk="1" hangingPunct="1">
              <a:spcBef>
                <a:spcPct val="20000"/>
              </a:spcBef>
              <a:defRPr/>
            </a:pPr>
            <a:r>
              <a:rPr lang="en-US" sz="2000" b="1" dirty="0" smtClean="0">
                <a:solidFill>
                  <a:srgbClr val="626464"/>
                </a:solidFill>
              </a:rPr>
              <a:t>Academic</a:t>
            </a:r>
          </a:p>
          <a:p>
            <a:pPr marL="400050" lvl="0" indent="-400050" eaLnBrk="1" hangingPunct="1">
              <a:spcBef>
                <a:spcPct val="20000"/>
              </a:spcBef>
              <a:buFont typeface="Wingdings" pitchFamily="2" charset="2"/>
              <a:buChar char="v"/>
              <a:defRPr/>
            </a:pPr>
            <a:r>
              <a:rPr lang="en-US" sz="2000" dirty="0" smtClean="0">
                <a:solidFill>
                  <a:srgbClr val="626464"/>
                </a:solidFill>
              </a:rPr>
              <a:t>Coursework - technical and analytical skills</a:t>
            </a:r>
          </a:p>
          <a:p>
            <a:pPr marL="400050" lvl="0" indent="-400050" eaLnBrk="1" hangingPunct="1">
              <a:spcBef>
                <a:spcPct val="20000"/>
              </a:spcBef>
              <a:buFont typeface="Wingdings" pitchFamily="2" charset="2"/>
              <a:buChar char="v"/>
              <a:defRPr/>
            </a:pPr>
            <a:r>
              <a:rPr lang="en-US" sz="2000" dirty="0" smtClean="0">
                <a:solidFill>
                  <a:srgbClr val="626464"/>
                </a:solidFill>
              </a:rPr>
              <a:t>Seminars, training sessions, workshops </a:t>
            </a:r>
          </a:p>
          <a:p>
            <a:pPr marL="400050" lvl="0" indent="-400050" eaLnBrk="1" hangingPunct="1">
              <a:spcBef>
                <a:spcPct val="20000"/>
              </a:spcBef>
              <a:defRPr/>
            </a:pPr>
            <a:endParaRPr lang="en-US" sz="2000" dirty="0" smtClean="0">
              <a:solidFill>
                <a:srgbClr val="626464"/>
              </a:solidFill>
            </a:endParaRPr>
          </a:p>
          <a:p>
            <a:pPr marL="342900" lvl="0" indent="-342900" eaLnBrk="1" hangingPunct="1">
              <a:spcBef>
                <a:spcPct val="20000"/>
              </a:spcBef>
              <a:defRPr/>
            </a:pPr>
            <a:r>
              <a:rPr lang="en-US" sz="2000" b="1" dirty="0" smtClean="0">
                <a:solidFill>
                  <a:srgbClr val="626464"/>
                </a:solidFill>
              </a:rPr>
              <a:t>Research </a:t>
            </a:r>
          </a:p>
          <a:p>
            <a:pPr marL="400050" lvl="0" indent="-400050" eaLnBrk="1" hangingPunct="1">
              <a:spcBef>
                <a:spcPct val="20000"/>
              </a:spcBef>
              <a:buFont typeface="Wingdings" pitchFamily="2" charset="2"/>
              <a:buChar char="v"/>
              <a:defRPr/>
            </a:pPr>
            <a:r>
              <a:rPr lang="en-US" sz="2000" dirty="0" smtClean="0">
                <a:solidFill>
                  <a:srgbClr val="626464"/>
                </a:solidFill>
              </a:rPr>
              <a:t>Thesis - deep expertise in a topic of regional and/or global importance</a:t>
            </a:r>
          </a:p>
          <a:p>
            <a:pPr marL="400050" lvl="0" indent="-400050" eaLnBrk="1" hangingPunct="1">
              <a:spcBef>
                <a:spcPct val="20000"/>
              </a:spcBef>
              <a:buFont typeface="Wingdings" pitchFamily="2" charset="2"/>
              <a:buChar char="v"/>
              <a:defRPr/>
            </a:pPr>
            <a:r>
              <a:rPr lang="en-US" sz="2000" dirty="0" smtClean="0">
                <a:solidFill>
                  <a:srgbClr val="626464"/>
                </a:solidFill>
              </a:rPr>
              <a:t>Multidisciplinary collaboration - broad perspectives on academia and industry</a:t>
            </a:r>
          </a:p>
        </p:txBody>
      </p:sp>
      <p:pic>
        <p:nvPicPr>
          <p:cNvPr id="9" name="Picture 8" descr="Student 2.jpg"/>
          <p:cNvPicPr>
            <a:picLocks noChangeAspect="1"/>
          </p:cNvPicPr>
          <p:nvPr/>
        </p:nvPicPr>
        <p:blipFill>
          <a:blip r:embed="rId4"/>
          <a:stretch>
            <a:fillRect/>
          </a:stretch>
        </p:blipFill>
        <p:spPr>
          <a:xfrm>
            <a:off x="4486275" y="914400"/>
            <a:ext cx="4657725" cy="5334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3"/>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7772400" cy="1143000"/>
          </a:xfrm>
          <a:effectLst/>
        </p:spPr>
        <p:txBody>
          <a:bodyPr/>
          <a:lstStyle/>
          <a:p>
            <a:pPr algn="l">
              <a:spcAft>
                <a:spcPts val="0"/>
              </a:spcAft>
            </a:pPr>
            <a:r>
              <a:rPr lang="en-US" sz="4000" dirty="0" smtClean="0">
                <a:solidFill>
                  <a:srgbClr val="000F38"/>
                </a:solidFill>
              </a:rPr>
              <a:t>Academic program</a:t>
            </a:r>
            <a:endParaRPr lang="en-US" sz="4000" dirty="0"/>
          </a:p>
        </p:txBody>
      </p:sp>
      <p:sp>
        <p:nvSpPr>
          <p:cNvPr id="4103" name="Text Box 7"/>
          <p:cNvSpPr txBox="1">
            <a:spLocks noChangeArrowheads="1"/>
          </p:cNvSpPr>
          <p:nvPr/>
        </p:nvSpPr>
        <p:spPr bwMode="auto">
          <a:xfrm>
            <a:off x="250825" y="914400"/>
            <a:ext cx="4625975" cy="6586418"/>
          </a:xfrm>
          <a:prstGeom prst="rect">
            <a:avLst/>
          </a:prstGeom>
          <a:noFill/>
          <a:ln w="9525">
            <a:noFill/>
            <a:miter lim="800000"/>
            <a:headEnd/>
            <a:tailEnd/>
          </a:ln>
          <a:effectLst/>
        </p:spPr>
        <p:txBody>
          <a:bodyPr wrap="square">
            <a:prstTxWarp prst="textNoShape">
              <a:avLst/>
            </a:prstTxWarp>
            <a:spAutoFit/>
          </a:bodyPr>
          <a:lstStyle/>
          <a:p>
            <a:pPr>
              <a:spcBef>
                <a:spcPct val="50000"/>
              </a:spcBef>
              <a:spcAft>
                <a:spcPts val="0"/>
              </a:spcAft>
            </a:pPr>
            <a:endParaRPr lang="en-US" sz="2600" b="1" dirty="0" smtClean="0">
              <a:solidFill>
                <a:srgbClr val="626464"/>
              </a:solidFill>
            </a:endParaRPr>
          </a:p>
          <a:p>
            <a:pPr>
              <a:spcBef>
                <a:spcPct val="50000"/>
              </a:spcBef>
              <a:spcAft>
                <a:spcPts val="0"/>
              </a:spcAft>
            </a:pPr>
            <a:r>
              <a:rPr lang="en-US" sz="2800" b="1" dirty="0" smtClean="0">
                <a:solidFill>
                  <a:srgbClr val="626464"/>
                </a:solidFill>
              </a:rPr>
              <a:t>2009/2010 academic year </a:t>
            </a:r>
          </a:p>
          <a:p>
            <a:pPr marL="400050" indent="-400050">
              <a:spcBef>
                <a:spcPct val="50000"/>
              </a:spcBef>
              <a:spcAft>
                <a:spcPts val="0"/>
              </a:spcAft>
              <a:buFont typeface="Wingdings" pitchFamily="2" charset="2"/>
              <a:buChar char="v"/>
            </a:pPr>
            <a:r>
              <a:rPr lang="en-US" sz="2000" dirty="0" err="1" smtClean="0">
                <a:solidFill>
                  <a:srgbClr val="626464"/>
                </a:solidFill>
              </a:rPr>
              <a:t>MSc</a:t>
            </a:r>
            <a:r>
              <a:rPr lang="en-US" sz="2000" dirty="0" smtClean="0">
                <a:solidFill>
                  <a:srgbClr val="626464"/>
                </a:solidFill>
              </a:rPr>
              <a:t> Engineering Systems &amp; Management</a:t>
            </a:r>
          </a:p>
          <a:p>
            <a:pPr marL="400050" indent="-400050">
              <a:spcBef>
                <a:spcPct val="50000"/>
              </a:spcBef>
              <a:spcAft>
                <a:spcPts val="0"/>
              </a:spcAft>
              <a:buFont typeface="Wingdings" pitchFamily="2" charset="2"/>
              <a:buChar char="v"/>
            </a:pPr>
            <a:r>
              <a:rPr lang="en-US" sz="2000" dirty="0" err="1" smtClean="0">
                <a:solidFill>
                  <a:srgbClr val="626464"/>
                </a:solidFill>
              </a:rPr>
              <a:t>MSc</a:t>
            </a:r>
            <a:r>
              <a:rPr lang="en-US" sz="2000" dirty="0" smtClean="0">
                <a:solidFill>
                  <a:srgbClr val="626464"/>
                </a:solidFill>
              </a:rPr>
              <a:t> Information Technology</a:t>
            </a:r>
          </a:p>
          <a:p>
            <a:pPr marL="400050" indent="-400050">
              <a:spcBef>
                <a:spcPct val="50000"/>
              </a:spcBef>
              <a:spcAft>
                <a:spcPts val="0"/>
              </a:spcAft>
              <a:buFont typeface="Wingdings" pitchFamily="2" charset="2"/>
              <a:buChar char="v"/>
            </a:pPr>
            <a:r>
              <a:rPr lang="en-US" sz="2000" dirty="0" err="1" smtClean="0">
                <a:solidFill>
                  <a:srgbClr val="626464"/>
                </a:solidFill>
              </a:rPr>
              <a:t>MSc</a:t>
            </a:r>
            <a:r>
              <a:rPr lang="en-US" sz="2000" dirty="0" smtClean="0">
                <a:solidFill>
                  <a:srgbClr val="626464"/>
                </a:solidFill>
              </a:rPr>
              <a:t> Materials Science &amp; Engineering</a:t>
            </a:r>
          </a:p>
          <a:p>
            <a:pPr marL="400050" indent="-400050">
              <a:spcBef>
                <a:spcPct val="50000"/>
              </a:spcBef>
              <a:spcAft>
                <a:spcPts val="0"/>
              </a:spcAft>
              <a:buFont typeface="Wingdings" pitchFamily="2" charset="2"/>
              <a:buChar char="v"/>
            </a:pPr>
            <a:r>
              <a:rPr lang="en-US" sz="2000" dirty="0" err="1" smtClean="0">
                <a:solidFill>
                  <a:srgbClr val="626464"/>
                </a:solidFill>
              </a:rPr>
              <a:t>MSc</a:t>
            </a:r>
            <a:r>
              <a:rPr lang="en-US" sz="2000" dirty="0" smtClean="0">
                <a:solidFill>
                  <a:srgbClr val="626464"/>
                </a:solidFill>
              </a:rPr>
              <a:t> Mechanical Engineering</a:t>
            </a:r>
          </a:p>
          <a:p>
            <a:pPr marL="400050" indent="-400050">
              <a:spcBef>
                <a:spcPct val="50000"/>
              </a:spcBef>
              <a:spcAft>
                <a:spcPts val="0"/>
              </a:spcAft>
              <a:buFont typeface="Wingdings" pitchFamily="2" charset="2"/>
              <a:buChar char="v"/>
            </a:pPr>
            <a:r>
              <a:rPr lang="en-US" sz="2000" dirty="0" err="1" smtClean="0">
                <a:solidFill>
                  <a:srgbClr val="626464"/>
                </a:solidFill>
              </a:rPr>
              <a:t>MSc</a:t>
            </a:r>
            <a:r>
              <a:rPr lang="en-US" sz="2000" dirty="0" smtClean="0">
                <a:solidFill>
                  <a:srgbClr val="626464"/>
                </a:solidFill>
              </a:rPr>
              <a:t> Water and Environmental Engineering</a:t>
            </a:r>
          </a:p>
          <a:p>
            <a:pPr>
              <a:spcBef>
                <a:spcPct val="50000"/>
              </a:spcBef>
              <a:spcAft>
                <a:spcPts val="0"/>
              </a:spcAft>
            </a:pPr>
            <a:endParaRPr lang="en-US" sz="1800" dirty="0" smtClean="0">
              <a:solidFill>
                <a:srgbClr val="626464"/>
              </a:solidFill>
            </a:endParaRPr>
          </a:p>
          <a:p>
            <a:pPr>
              <a:spcBef>
                <a:spcPct val="50000"/>
              </a:spcBef>
              <a:spcAft>
                <a:spcPts val="0"/>
              </a:spcAft>
            </a:pPr>
            <a:endParaRPr lang="en-US" sz="2600" dirty="0" smtClean="0">
              <a:solidFill>
                <a:srgbClr val="626464"/>
              </a:solidFill>
            </a:endParaRPr>
          </a:p>
          <a:p>
            <a:pPr>
              <a:spcBef>
                <a:spcPct val="50000"/>
              </a:spcBef>
              <a:spcAft>
                <a:spcPts val="0"/>
              </a:spcAft>
              <a:buFont typeface="Wingdings" pitchFamily="2" charset="2"/>
              <a:buChar char="v"/>
            </a:pPr>
            <a:endParaRPr lang="en-US" sz="2600" dirty="0" smtClean="0">
              <a:solidFill>
                <a:srgbClr val="626464"/>
              </a:solidFill>
            </a:endParaRPr>
          </a:p>
          <a:p>
            <a:pPr>
              <a:spcBef>
                <a:spcPct val="50000"/>
              </a:spcBef>
              <a:spcAft>
                <a:spcPts val="0"/>
              </a:spcAft>
              <a:buFont typeface="Wingdings" pitchFamily="2" charset="2"/>
              <a:buChar char="v"/>
            </a:pPr>
            <a:endParaRPr lang="en-US" sz="2600" dirty="0">
              <a:solidFill>
                <a:srgbClr val="626464"/>
              </a:solidFill>
            </a:endParaRPr>
          </a:p>
        </p:txBody>
      </p:sp>
      <p:pic>
        <p:nvPicPr>
          <p:cNvPr id="7" name="Picture 6" descr="Student 3.jpg"/>
          <p:cNvPicPr>
            <a:picLocks noChangeAspect="1"/>
          </p:cNvPicPr>
          <p:nvPr/>
        </p:nvPicPr>
        <p:blipFill>
          <a:blip r:embed="rId4"/>
          <a:stretch>
            <a:fillRect/>
          </a:stretch>
        </p:blipFill>
        <p:spPr>
          <a:xfrm>
            <a:off x="5019675" y="914400"/>
            <a:ext cx="4124325" cy="5334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3"/>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7772400" cy="1143000"/>
          </a:xfrm>
          <a:effectLst/>
        </p:spPr>
        <p:txBody>
          <a:bodyPr/>
          <a:lstStyle/>
          <a:p>
            <a:pPr algn="l">
              <a:spcAft>
                <a:spcPts val="0"/>
              </a:spcAft>
            </a:pPr>
            <a:r>
              <a:rPr lang="en-US" sz="4000" dirty="0" smtClean="0">
                <a:solidFill>
                  <a:srgbClr val="000F38"/>
                </a:solidFill>
              </a:rPr>
              <a:t>Academic program</a:t>
            </a:r>
            <a:endParaRPr lang="en-US" sz="4000" dirty="0"/>
          </a:p>
        </p:txBody>
      </p:sp>
      <p:sp>
        <p:nvSpPr>
          <p:cNvPr id="4103" name="Text Box 7"/>
          <p:cNvSpPr txBox="1">
            <a:spLocks noChangeArrowheads="1"/>
          </p:cNvSpPr>
          <p:nvPr/>
        </p:nvSpPr>
        <p:spPr bwMode="auto">
          <a:xfrm>
            <a:off x="250825" y="914400"/>
            <a:ext cx="4244975" cy="8879354"/>
          </a:xfrm>
          <a:prstGeom prst="rect">
            <a:avLst/>
          </a:prstGeom>
          <a:noFill/>
          <a:ln w="9525">
            <a:noFill/>
            <a:miter lim="800000"/>
            <a:headEnd/>
            <a:tailEnd/>
          </a:ln>
          <a:effectLst/>
        </p:spPr>
        <p:txBody>
          <a:bodyPr wrap="square">
            <a:prstTxWarp prst="textNoShape">
              <a:avLst/>
            </a:prstTxWarp>
            <a:spAutoFit/>
          </a:bodyPr>
          <a:lstStyle/>
          <a:p>
            <a:pPr>
              <a:spcBef>
                <a:spcPct val="50000"/>
              </a:spcBef>
              <a:spcAft>
                <a:spcPts val="0"/>
              </a:spcAft>
            </a:pPr>
            <a:endParaRPr lang="en-US" sz="1800" dirty="0" smtClean="0">
              <a:solidFill>
                <a:srgbClr val="626464"/>
              </a:solidFill>
            </a:endParaRPr>
          </a:p>
          <a:p>
            <a:pPr>
              <a:spcBef>
                <a:spcPct val="50000"/>
              </a:spcBef>
              <a:spcAft>
                <a:spcPts val="0"/>
              </a:spcAft>
            </a:pPr>
            <a:r>
              <a:rPr lang="en-US" sz="2600" b="1" dirty="0" smtClean="0">
                <a:solidFill>
                  <a:srgbClr val="626464"/>
                </a:solidFill>
              </a:rPr>
              <a:t>2010/2011 academic year </a:t>
            </a:r>
            <a:endParaRPr lang="en-US" sz="1800" dirty="0" smtClean="0">
              <a:solidFill>
                <a:srgbClr val="626464"/>
              </a:solidFill>
            </a:endParaRPr>
          </a:p>
          <a:p>
            <a:pPr marL="400050" indent="-400050">
              <a:spcBef>
                <a:spcPct val="50000"/>
              </a:spcBef>
              <a:spcAft>
                <a:spcPts val="0"/>
              </a:spcAft>
            </a:pPr>
            <a:r>
              <a:rPr lang="en-US" sz="2000" dirty="0" smtClean="0">
                <a:solidFill>
                  <a:srgbClr val="626464"/>
                </a:solidFill>
              </a:rPr>
              <a:t>Two new </a:t>
            </a:r>
            <a:r>
              <a:rPr lang="en-US" sz="2000" dirty="0" err="1" smtClean="0">
                <a:solidFill>
                  <a:srgbClr val="626464"/>
                </a:solidFill>
              </a:rPr>
              <a:t>MSc</a:t>
            </a:r>
            <a:r>
              <a:rPr lang="en-US" sz="2000" dirty="0" smtClean="0">
                <a:solidFill>
                  <a:srgbClr val="626464"/>
                </a:solidFill>
              </a:rPr>
              <a:t> programs</a:t>
            </a:r>
          </a:p>
          <a:p>
            <a:pPr marL="400050" indent="-400050">
              <a:spcBef>
                <a:spcPct val="50000"/>
              </a:spcBef>
              <a:spcAft>
                <a:spcPts val="0"/>
              </a:spcAft>
              <a:buFont typeface="Wingdings" pitchFamily="2" charset="2"/>
              <a:buChar char="v"/>
            </a:pPr>
            <a:r>
              <a:rPr lang="en-US" sz="2000" dirty="0" err="1" smtClean="0">
                <a:solidFill>
                  <a:srgbClr val="626464"/>
                </a:solidFill>
              </a:rPr>
              <a:t>MSc</a:t>
            </a:r>
            <a:r>
              <a:rPr lang="en-US" sz="2000" dirty="0" smtClean="0">
                <a:solidFill>
                  <a:srgbClr val="626464"/>
                </a:solidFill>
              </a:rPr>
              <a:t> Electrical Power Engineering</a:t>
            </a:r>
          </a:p>
          <a:p>
            <a:pPr marL="400050" indent="-400050">
              <a:spcBef>
                <a:spcPct val="50000"/>
              </a:spcBef>
              <a:spcAft>
                <a:spcPts val="0"/>
              </a:spcAft>
              <a:buFont typeface="Wingdings" pitchFamily="2" charset="2"/>
              <a:buChar char="v"/>
            </a:pPr>
            <a:r>
              <a:rPr lang="en-US" sz="2000" dirty="0" err="1" smtClean="0">
                <a:solidFill>
                  <a:srgbClr val="626464"/>
                </a:solidFill>
              </a:rPr>
              <a:t>MSc</a:t>
            </a:r>
            <a:r>
              <a:rPr lang="en-US" sz="2000" dirty="0" smtClean="0">
                <a:solidFill>
                  <a:srgbClr val="626464"/>
                </a:solidFill>
              </a:rPr>
              <a:t> Microsystems</a:t>
            </a:r>
          </a:p>
          <a:p>
            <a:pPr>
              <a:spcBef>
                <a:spcPct val="50000"/>
              </a:spcBef>
              <a:spcAft>
                <a:spcPts val="0"/>
              </a:spcAft>
            </a:pPr>
            <a:r>
              <a:rPr lang="en-US" sz="1800" dirty="0" smtClean="0">
                <a:solidFill>
                  <a:srgbClr val="626464"/>
                </a:solidFill>
              </a:rPr>
              <a:t> </a:t>
            </a:r>
          </a:p>
          <a:p>
            <a:pPr>
              <a:spcBef>
                <a:spcPct val="50000"/>
              </a:spcBef>
              <a:spcAft>
                <a:spcPts val="0"/>
              </a:spcAft>
            </a:pPr>
            <a:r>
              <a:rPr lang="en-US" sz="2600" b="1" dirty="0" smtClean="0">
                <a:solidFill>
                  <a:srgbClr val="626464"/>
                </a:solidFill>
              </a:rPr>
              <a:t>2010/2011 academic year</a:t>
            </a:r>
          </a:p>
          <a:p>
            <a:pPr marL="400050" indent="-400050">
              <a:spcBef>
                <a:spcPct val="50000"/>
              </a:spcBef>
              <a:spcAft>
                <a:spcPts val="0"/>
              </a:spcAft>
              <a:buFont typeface="Wingdings" pitchFamily="2" charset="2"/>
              <a:buChar char="v"/>
            </a:pPr>
            <a:r>
              <a:rPr lang="en-US" sz="2000" dirty="0" smtClean="0">
                <a:solidFill>
                  <a:srgbClr val="626464"/>
                </a:solidFill>
              </a:rPr>
              <a:t>New PhD programs</a:t>
            </a:r>
          </a:p>
          <a:p>
            <a:pPr>
              <a:spcBef>
                <a:spcPct val="50000"/>
              </a:spcBef>
              <a:spcAft>
                <a:spcPts val="0"/>
              </a:spcAft>
            </a:pPr>
            <a:endParaRPr lang="en-US" sz="1800" dirty="0" smtClean="0">
              <a:solidFill>
                <a:srgbClr val="626464"/>
              </a:solidFill>
            </a:endParaRPr>
          </a:p>
          <a:p>
            <a:pPr>
              <a:spcBef>
                <a:spcPct val="50000"/>
              </a:spcBef>
              <a:spcAft>
                <a:spcPts val="0"/>
              </a:spcAft>
            </a:pPr>
            <a:endParaRPr lang="en-US" sz="1800" dirty="0" smtClean="0">
              <a:solidFill>
                <a:srgbClr val="626464"/>
              </a:solidFill>
            </a:endParaRPr>
          </a:p>
          <a:p>
            <a:pPr>
              <a:spcBef>
                <a:spcPct val="50000"/>
              </a:spcBef>
              <a:spcAft>
                <a:spcPts val="0"/>
              </a:spcAft>
            </a:pPr>
            <a:endParaRPr lang="en-US" sz="2600" dirty="0" smtClean="0">
              <a:solidFill>
                <a:srgbClr val="626464"/>
              </a:solidFill>
            </a:endParaRPr>
          </a:p>
          <a:p>
            <a:pPr>
              <a:spcBef>
                <a:spcPct val="50000"/>
              </a:spcBef>
              <a:spcAft>
                <a:spcPts val="0"/>
              </a:spcAft>
            </a:pPr>
            <a:endParaRPr lang="en-US" sz="2600" dirty="0" smtClean="0">
              <a:solidFill>
                <a:srgbClr val="626464"/>
              </a:solidFill>
            </a:endParaRPr>
          </a:p>
          <a:p>
            <a:pPr>
              <a:spcBef>
                <a:spcPct val="50000"/>
              </a:spcBef>
              <a:spcAft>
                <a:spcPts val="0"/>
              </a:spcAft>
            </a:pPr>
            <a:endParaRPr lang="en-US" sz="2600" dirty="0" smtClean="0">
              <a:solidFill>
                <a:srgbClr val="626464"/>
              </a:solidFill>
            </a:endParaRPr>
          </a:p>
          <a:p>
            <a:pPr>
              <a:spcBef>
                <a:spcPct val="50000"/>
              </a:spcBef>
              <a:spcAft>
                <a:spcPts val="0"/>
              </a:spcAft>
            </a:pPr>
            <a:endParaRPr lang="en-US" sz="2600" dirty="0" smtClean="0">
              <a:solidFill>
                <a:srgbClr val="626464"/>
              </a:solidFill>
            </a:endParaRPr>
          </a:p>
          <a:p>
            <a:pPr>
              <a:spcBef>
                <a:spcPct val="50000"/>
              </a:spcBef>
              <a:spcAft>
                <a:spcPts val="0"/>
              </a:spcAft>
              <a:buFont typeface="Wingdings" pitchFamily="2" charset="2"/>
              <a:buChar char="v"/>
            </a:pPr>
            <a:endParaRPr lang="en-US" sz="2600" dirty="0" smtClean="0">
              <a:solidFill>
                <a:srgbClr val="626464"/>
              </a:solidFill>
            </a:endParaRPr>
          </a:p>
          <a:p>
            <a:pPr>
              <a:spcBef>
                <a:spcPct val="50000"/>
              </a:spcBef>
              <a:spcAft>
                <a:spcPts val="0"/>
              </a:spcAft>
              <a:buFont typeface="Wingdings" pitchFamily="2" charset="2"/>
              <a:buChar char="v"/>
            </a:pPr>
            <a:endParaRPr lang="en-US" sz="2600" dirty="0">
              <a:solidFill>
                <a:srgbClr val="626464"/>
              </a:solidFill>
            </a:endParaRPr>
          </a:p>
        </p:txBody>
      </p:sp>
      <p:pic>
        <p:nvPicPr>
          <p:cNvPr id="7" name="Picture 6" descr="Mahieddine.jpg"/>
          <p:cNvPicPr>
            <a:picLocks noChangeAspect="1"/>
          </p:cNvPicPr>
          <p:nvPr/>
        </p:nvPicPr>
        <p:blipFill>
          <a:blip r:embed="rId4"/>
          <a:stretch>
            <a:fillRect/>
          </a:stretch>
        </p:blipFill>
        <p:spPr>
          <a:xfrm>
            <a:off x="4467225" y="914400"/>
            <a:ext cx="4676775" cy="5334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3"/>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7772400" cy="1143000"/>
          </a:xfrm>
          <a:effectLst/>
        </p:spPr>
        <p:txBody>
          <a:bodyPr/>
          <a:lstStyle/>
          <a:p>
            <a:pPr algn="l">
              <a:spcAft>
                <a:spcPts val="0"/>
              </a:spcAft>
            </a:pPr>
            <a:r>
              <a:rPr lang="en-US" sz="4000" dirty="0" smtClean="0">
                <a:solidFill>
                  <a:srgbClr val="000F38"/>
                </a:solidFill>
              </a:rPr>
              <a:t>Research</a:t>
            </a:r>
            <a:endParaRPr lang="en-US" sz="4000" dirty="0"/>
          </a:p>
        </p:txBody>
      </p:sp>
      <p:sp>
        <p:nvSpPr>
          <p:cNvPr id="6" name="Content Placeholder 3"/>
          <p:cNvSpPr txBox="1">
            <a:spLocks/>
          </p:cNvSpPr>
          <p:nvPr/>
        </p:nvSpPr>
        <p:spPr bwMode="auto">
          <a:xfrm>
            <a:off x="0" y="990600"/>
            <a:ext cx="41910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algn="l" defTabSz="914400" rtl="0" eaLnBrk="1" fontAlgn="base" latinLnBrk="0" hangingPunct="1">
              <a:lnSpc>
                <a:spcPct val="100000"/>
              </a:lnSpc>
              <a:spcBef>
                <a:spcPct val="20000"/>
              </a:spcBef>
              <a:spcAft>
                <a:spcPct val="0"/>
              </a:spcAft>
              <a:buClrTx/>
              <a:buSzTx/>
              <a:tabLst/>
              <a:defRPr/>
            </a:pPr>
            <a:r>
              <a:rPr lang="en-US" sz="2000" dirty="0" smtClean="0">
                <a:solidFill>
                  <a:srgbClr val="626464"/>
                </a:solidFill>
              </a:rPr>
              <a:t>New research is a key element of the Masdar Institute educational experience.</a:t>
            </a:r>
          </a:p>
          <a:p>
            <a:pPr marL="342900" marR="0" lvl="0" algn="l" defTabSz="914400" rtl="0" eaLnBrk="1" fontAlgn="base" latinLnBrk="0" hangingPunct="1">
              <a:lnSpc>
                <a:spcPct val="100000"/>
              </a:lnSpc>
              <a:spcBef>
                <a:spcPct val="20000"/>
              </a:spcBef>
              <a:spcAft>
                <a:spcPct val="0"/>
              </a:spcAft>
              <a:buClrTx/>
              <a:buSzTx/>
              <a:tabLst/>
              <a:defRPr/>
            </a:pPr>
            <a:endParaRPr lang="en-US" sz="2000" dirty="0" smtClean="0">
              <a:solidFill>
                <a:srgbClr val="626464"/>
              </a:solidFill>
            </a:endParaRPr>
          </a:p>
          <a:p>
            <a:pPr marL="342900" marR="0" lvl="0" algn="l" defTabSz="914400" rtl="0" eaLnBrk="1" fontAlgn="base" latinLnBrk="0" hangingPunct="1">
              <a:lnSpc>
                <a:spcPct val="100000"/>
              </a:lnSpc>
              <a:spcBef>
                <a:spcPct val="20000"/>
              </a:spcBef>
              <a:spcAft>
                <a:spcPct val="0"/>
              </a:spcAft>
              <a:buClrTx/>
              <a:buSzTx/>
              <a:tabLst/>
              <a:defRPr/>
            </a:pPr>
            <a:r>
              <a:rPr lang="en-US" sz="2000" dirty="0" smtClean="0">
                <a:solidFill>
                  <a:srgbClr val="626464"/>
                </a:solidFill>
              </a:rPr>
              <a:t>Each student must complete an original thesis on a research topic of his or her choosing, with the approval and supervision of the program advisor.</a:t>
            </a:r>
          </a:p>
          <a:p>
            <a:pPr marL="342900" marR="0" lvl="0" algn="l" defTabSz="914400" rtl="0" eaLnBrk="1" fontAlgn="base" latinLnBrk="0" hangingPunct="1">
              <a:lnSpc>
                <a:spcPct val="100000"/>
              </a:lnSpc>
              <a:spcBef>
                <a:spcPct val="20000"/>
              </a:spcBef>
              <a:spcAft>
                <a:spcPct val="0"/>
              </a:spcAft>
              <a:buClrTx/>
              <a:buSzTx/>
              <a:tabLst/>
              <a:defRPr/>
            </a:pPr>
            <a:endParaRPr lang="en-US" sz="2000" dirty="0" smtClean="0">
              <a:solidFill>
                <a:srgbClr val="626464"/>
              </a:solidFill>
            </a:endParaRPr>
          </a:p>
          <a:p>
            <a:pPr marL="342900" marR="0" lvl="0" algn="l" defTabSz="914400" rtl="0" eaLnBrk="1" fontAlgn="base" latinLnBrk="0" hangingPunct="1">
              <a:lnSpc>
                <a:spcPct val="100000"/>
              </a:lnSpc>
              <a:spcBef>
                <a:spcPct val="20000"/>
              </a:spcBef>
              <a:spcAft>
                <a:spcPct val="0"/>
              </a:spcAft>
              <a:buClrTx/>
              <a:buSzTx/>
              <a:tabLst/>
              <a:defRPr/>
            </a:pPr>
            <a:r>
              <a:rPr lang="en-US" sz="2000" dirty="0" smtClean="0">
                <a:solidFill>
                  <a:srgbClr val="626464"/>
                </a:solidFill>
              </a:rPr>
              <a:t>Collaboration across programs is encouraged in order to foster an intellectually stimulating environment that supports innovation</a:t>
            </a:r>
          </a:p>
          <a:p>
            <a:pPr marL="342900" marR="0" lvl="0" indent="-342900" algn="l" defTabSz="914400" rtl="0" eaLnBrk="1" fontAlgn="base" latinLnBrk="0" hangingPunct="1">
              <a:lnSpc>
                <a:spcPct val="100000"/>
              </a:lnSpc>
              <a:spcBef>
                <a:spcPct val="20000"/>
              </a:spcBef>
              <a:spcAft>
                <a:spcPct val="0"/>
              </a:spcAft>
              <a:buClrTx/>
              <a:buSzTx/>
              <a:tabLst/>
              <a:defRPr/>
            </a:pPr>
            <a:endParaRPr lang="en-US" sz="1800" dirty="0" smtClean="0">
              <a:solidFill>
                <a:srgbClr val="626464"/>
              </a:solidFill>
            </a:endParaRPr>
          </a:p>
        </p:txBody>
      </p:sp>
      <p:pic>
        <p:nvPicPr>
          <p:cNvPr id="9" name="Picture 8" descr="Matteo.jpg"/>
          <p:cNvPicPr>
            <a:picLocks noChangeAspect="1"/>
          </p:cNvPicPr>
          <p:nvPr/>
        </p:nvPicPr>
        <p:blipFill>
          <a:blip r:embed="rId4"/>
          <a:stretch>
            <a:fillRect/>
          </a:stretch>
        </p:blipFill>
        <p:spPr>
          <a:xfrm>
            <a:off x="4552950" y="914400"/>
            <a:ext cx="4591050" cy="5334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3"/>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7772400" cy="1143000"/>
          </a:xfrm>
          <a:effectLst/>
        </p:spPr>
        <p:txBody>
          <a:bodyPr/>
          <a:lstStyle/>
          <a:p>
            <a:pPr algn="l">
              <a:spcAft>
                <a:spcPts val="0"/>
              </a:spcAft>
            </a:pPr>
            <a:r>
              <a:rPr lang="en-US" sz="4000" dirty="0" smtClean="0">
                <a:solidFill>
                  <a:srgbClr val="000F38"/>
                </a:solidFill>
              </a:rPr>
              <a:t>Research</a:t>
            </a:r>
            <a:endParaRPr lang="en-US" sz="4000" dirty="0"/>
          </a:p>
        </p:txBody>
      </p:sp>
      <p:graphicFrame>
        <p:nvGraphicFramePr>
          <p:cNvPr id="10" name="Content Placeholder 3"/>
          <p:cNvGraphicFramePr>
            <a:graphicFrameLocks noChangeAspect="1"/>
          </p:cNvGraphicFramePr>
          <p:nvPr/>
        </p:nvGraphicFramePr>
        <p:xfrm>
          <a:off x="914400" y="914400"/>
          <a:ext cx="7611539" cy="5303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p:cNvSpPr txBox="1"/>
          <p:nvPr/>
        </p:nvSpPr>
        <p:spPr>
          <a:xfrm>
            <a:off x="3429000" y="1600200"/>
            <a:ext cx="1080745" cy="246221"/>
          </a:xfrm>
          <a:prstGeom prst="rect">
            <a:avLst/>
          </a:prstGeom>
          <a:noFill/>
        </p:spPr>
        <p:txBody>
          <a:bodyPr wrap="none" rtlCol="0">
            <a:spAutoFit/>
          </a:bodyPr>
          <a:lstStyle/>
          <a:p>
            <a:r>
              <a:rPr lang="en-US" sz="1000" b="1" dirty="0" smtClean="0"/>
              <a:t>Thin-film Solar</a:t>
            </a:r>
            <a:endParaRPr lang="en-US" sz="1000" b="1" dirty="0"/>
          </a:p>
        </p:txBody>
      </p:sp>
      <p:sp>
        <p:nvSpPr>
          <p:cNvPr id="12" name="TextBox 11"/>
          <p:cNvSpPr txBox="1"/>
          <p:nvPr/>
        </p:nvSpPr>
        <p:spPr>
          <a:xfrm>
            <a:off x="4703728" y="1447800"/>
            <a:ext cx="1051891" cy="400110"/>
          </a:xfrm>
          <a:prstGeom prst="rect">
            <a:avLst/>
          </a:prstGeom>
          <a:noFill/>
        </p:spPr>
        <p:txBody>
          <a:bodyPr wrap="none" rtlCol="0">
            <a:spAutoFit/>
          </a:bodyPr>
          <a:lstStyle/>
          <a:p>
            <a:pPr algn="ctr"/>
            <a:r>
              <a:rPr lang="en-US" sz="1000" b="1" dirty="0" smtClean="0"/>
              <a:t>Solar Thermo-</a:t>
            </a:r>
          </a:p>
          <a:p>
            <a:pPr algn="ctr"/>
            <a:r>
              <a:rPr lang="en-US" sz="1000" b="1" dirty="0" smtClean="0"/>
              <a:t>Electric</a:t>
            </a:r>
            <a:endParaRPr lang="en-US" sz="1000" b="1" dirty="0"/>
          </a:p>
        </p:txBody>
      </p:sp>
      <p:sp>
        <p:nvSpPr>
          <p:cNvPr id="13" name="TextBox 12"/>
          <p:cNvSpPr txBox="1"/>
          <p:nvPr/>
        </p:nvSpPr>
        <p:spPr>
          <a:xfrm>
            <a:off x="3657600" y="1905000"/>
            <a:ext cx="787395" cy="246221"/>
          </a:xfrm>
          <a:prstGeom prst="rect">
            <a:avLst/>
          </a:prstGeom>
          <a:noFill/>
        </p:spPr>
        <p:txBody>
          <a:bodyPr wrap="none" rtlCol="0">
            <a:spAutoFit/>
          </a:bodyPr>
          <a:lstStyle/>
          <a:p>
            <a:r>
              <a:rPr lang="en-US" sz="1000" b="1" dirty="0" smtClean="0"/>
              <a:t>Fuel Cells</a:t>
            </a:r>
            <a:endParaRPr lang="en-US" sz="1000" b="1" dirty="0"/>
          </a:p>
        </p:txBody>
      </p:sp>
      <p:sp>
        <p:nvSpPr>
          <p:cNvPr id="14" name="TextBox 13"/>
          <p:cNvSpPr txBox="1"/>
          <p:nvPr/>
        </p:nvSpPr>
        <p:spPr>
          <a:xfrm>
            <a:off x="4648200" y="1905000"/>
            <a:ext cx="1064715" cy="246221"/>
          </a:xfrm>
          <a:prstGeom prst="rect">
            <a:avLst/>
          </a:prstGeom>
          <a:noFill/>
        </p:spPr>
        <p:txBody>
          <a:bodyPr wrap="none" rtlCol="0">
            <a:spAutoFit/>
          </a:bodyPr>
          <a:lstStyle/>
          <a:p>
            <a:r>
              <a:rPr lang="en-US" sz="1000" b="1" dirty="0" smtClean="0"/>
              <a:t>Marine Energy</a:t>
            </a:r>
            <a:endParaRPr lang="en-US" sz="1000" b="1" dirty="0"/>
          </a:p>
        </p:txBody>
      </p:sp>
      <p:sp>
        <p:nvSpPr>
          <p:cNvPr id="15" name="TextBox 14"/>
          <p:cNvSpPr txBox="1"/>
          <p:nvPr/>
        </p:nvSpPr>
        <p:spPr>
          <a:xfrm>
            <a:off x="4343400" y="3638490"/>
            <a:ext cx="909223" cy="400110"/>
          </a:xfrm>
          <a:prstGeom prst="rect">
            <a:avLst/>
          </a:prstGeom>
          <a:noFill/>
        </p:spPr>
        <p:txBody>
          <a:bodyPr wrap="none" rtlCol="0">
            <a:spAutoFit/>
          </a:bodyPr>
          <a:lstStyle/>
          <a:p>
            <a:r>
              <a:rPr lang="en-US" sz="1000" b="1" dirty="0" smtClean="0"/>
              <a:t>Technology</a:t>
            </a:r>
          </a:p>
          <a:p>
            <a:r>
              <a:rPr lang="en-US" sz="1000" b="1" dirty="0" smtClean="0"/>
              <a:t>Forecasting</a:t>
            </a:r>
            <a:endParaRPr lang="en-US" sz="1000" b="1" dirty="0"/>
          </a:p>
        </p:txBody>
      </p:sp>
      <p:sp>
        <p:nvSpPr>
          <p:cNvPr id="16" name="TextBox 15"/>
          <p:cNvSpPr txBox="1"/>
          <p:nvPr/>
        </p:nvSpPr>
        <p:spPr>
          <a:xfrm>
            <a:off x="4343400" y="4019490"/>
            <a:ext cx="902811" cy="400110"/>
          </a:xfrm>
          <a:prstGeom prst="rect">
            <a:avLst/>
          </a:prstGeom>
          <a:noFill/>
        </p:spPr>
        <p:txBody>
          <a:bodyPr wrap="none" rtlCol="0">
            <a:spAutoFit/>
          </a:bodyPr>
          <a:lstStyle/>
          <a:p>
            <a:pPr algn="ctr"/>
            <a:r>
              <a:rPr lang="en-US" sz="1000" b="1" dirty="0" smtClean="0"/>
              <a:t>Technology</a:t>
            </a:r>
          </a:p>
          <a:p>
            <a:pPr algn="ctr"/>
            <a:r>
              <a:rPr lang="en-US" sz="1000" b="1" dirty="0" smtClean="0"/>
              <a:t>Strategy</a:t>
            </a:r>
            <a:endParaRPr lang="en-US" sz="1000" b="1" dirty="0"/>
          </a:p>
        </p:txBody>
      </p:sp>
      <p:sp>
        <p:nvSpPr>
          <p:cNvPr id="17" name="TextBox 16"/>
          <p:cNvSpPr txBox="1"/>
          <p:nvPr/>
        </p:nvSpPr>
        <p:spPr>
          <a:xfrm>
            <a:off x="3135789" y="2819400"/>
            <a:ext cx="902811" cy="400110"/>
          </a:xfrm>
          <a:prstGeom prst="rect">
            <a:avLst/>
          </a:prstGeom>
          <a:noFill/>
        </p:spPr>
        <p:txBody>
          <a:bodyPr wrap="none" rtlCol="0">
            <a:spAutoFit/>
          </a:bodyPr>
          <a:lstStyle/>
          <a:p>
            <a:pPr algn="ctr"/>
            <a:r>
              <a:rPr lang="en-US" sz="1000" b="1" dirty="0" smtClean="0"/>
              <a:t>Building</a:t>
            </a:r>
          </a:p>
          <a:p>
            <a:pPr algn="ctr"/>
            <a:r>
              <a:rPr lang="en-US" sz="1000" b="1" dirty="0" smtClean="0"/>
              <a:t>Technology</a:t>
            </a:r>
            <a:endParaRPr lang="en-US" sz="1000" b="1" dirty="0"/>
          </a:p>
        </p:txBody>
      </p:sp>
      <p:sp>
        <p:nvSpPr>
          <p:cNvPr id="18" name="TextBox 17"/>
          <p:cNvSpPr txBox="1"/>
          <p:nvPr/>
        </p:nvSpPr>
        <p:spPr>
          <a:xfrm>
            <a:off x="3309257" y="3258979"/>
            <a:ext cx="1186543" cy="246221"/>
          </a:xfrm>
          <a:prstGeom prst="rect">
            <a:avLst/>
          </a:prstGeom>
          <a:noFill/>
        </p:spPr>
        <p:txBody>
          <a:bodyPr wrap="none" rtlCol="0">
            <a:spAutoFit/>
          </a:bodyPr>
          <a:lstStyle/>
          <a:p>
            <a:pPr algn="ctr"/>
            <a:r>
              <a:rPr lang="en-US" sz="1000" b="1" dirty="0" smtClean="0"/>
              <a:t>Waste to Energy</a:t>
            </a:r>
          </a:p>
        </p:txBody>
      </p:sp>
      <p:sp>
        <p:nvSpPr>
          <p:cNvPr id="19" name="TextBox 18"/>
          <p:cNvSpPr txBox="1"/>
          <p:nvPr/>
        </p:nvSpPr>
        <p:spPr>
          <a:xfrm>
            <a:off x="3614457" y="3563779"/>
            <a:ext cx="652743" cy="246221"/>
          </a:xfrm>
          <a:prstGeom prst="rect">
            <a:avLst/>
          </a:prstGeom>
          <a:noFill/>
        </p:spPr>
        <p:txBody>
          <a:bodyPr wrap="none" rtlCol="0">
            <a:spAutoFit/>
          </a:bodyPr>
          <a:lstStyle/>
          <a:p>
            <a:pPr algn="ctr"/>
            <a:r>
              <a:rPr lang="en-US" sz="1000" b="1" dirty="0" smtClean="0"/>
              <a:t>Nuclear</a:t>
            </a:r>
            <a:endParaRPr lang="en-US" sz="1000" b="1" dirty="0"/>
          </a:p>
        </p:txBody>
      </p:sp>
      <p:sp>
        <p:nvSpPr>
          <p:cNvPr id="20" name="TextBox 19"/>
          <p:cNvSpPr txBox="1"/>
          <p:nvPr/>
        </p:nvSpPr>
        <p:spPr>
          <a:xfrm>
            <a:off x="4419600" y="4648200"/>
            <a:ext cx="782587" cy="246221"/>
          </a:xfrm>
          <a:prstGeom prst="rect">
            <a:avLst/>
          </a:prstGeom>
          <a:noFill/>
        </p:spPr>
        <p:txBody>
          <a:bodyPr wrap="none" rtlCol="0">
            <a:spAutoFit/>
          </a:bodyPr>
          <a:lstStyle/>
          <a:p>
            <a:r>
              <a:rPr lang="en-US" sz="1000" b="1" dirty="0" smtClean="0"/>
              <a:t>Transport</a:t>
            </a:r>
            <a:endParaRPr lang="en-US" sz="1000" b="1" dirty="0"/>
          </a:p>
        </p:txBody>
      </p:sp>
      <p:sp>
        <p:nvSpPr>
          <p:cNvPr id="21" name="TextBox 20"/>
          <p:cNvSpPr txBox="1"/>
          <p:nvPr/>
        </p:nvSpPr>
        <p:spPr>
          <a:xfrm>
            <a:off x="4495800" y="4876800"/>
            <a:ext cx="667170" cy="400110"/>
          </a:xfrm>
          <a:prstGeom prst="rect">
            <a:avLst/>
          </a:prstGeom>
          <a:noFill/>
        </p:spPr>
        <p:txBody>
          <a:bodyPr wrap="none" rtlCol="0">
            <a:spAutoFit/>
          </a:bodyPr>
          <a:lstStyle/>
          <a:p>
            <a:pPr algn="ctr"/>
            <a:r>
              <a:rPr lang="en-US" sz="1000" b="1" dirty="0" smtClean="0"/>
              <a:t>Energy </a:t>
            </a:r>
          </a:p>
          <a:p>
            <a:pPr algn="ctr"/>
            <a:r>
              <a:rPr lang="en-US" sz="1000" b="1" dirty="0" smtClean="0"/>
              <a:t>Markets</a:t>
            </a:r>
            <a:endParaRPr lang="en-US" sz="1000" b="1" dirty="0"/>
          </a:p>
        </p:txBody>
      </p:sp>
      <p:sp>
        <p:nvSpPr>
          <p:cNvPr id="22" name="TextBox 21"/>
          <p:cNvSpPr txBox="1"/>
          <p:nvPr/>
        </p:nvSpPr>
        <p:spPr>
          <a:xfrm>
            <a:off x="2743200" y="5181600"/>
            <a:ext cx="861133" cy="400110"/>
          </a:xfrm>
          <a:prstGeom prst="rect">
            <a:avLst/>
          </a:prstGeom>
          <a:noFill/>
        </p:spPr>
        <p:txBody>
          <a:bodyPr wrap="none" rtlCol="0">
            <a:spAutoFit/>
          </a:bodyPr>
          <a:lstStyle/>
          <a:p>
            <a:pPr algn="ctr"/>
            <a:r>
              <a:rPr lang="en-US" sz="1000" b="1" dirty="0" smtClean="0"/>
              <a:t>Distributed</a:t>
            </a:r>
          </a:p>
          <a:p>
            <a:pPr algn="ctr"/>
            <a:r>
              <a:rPr lang="en-US" sz="1000" b="1" dirty="0" smtClean="0"/>
              <a:t>Generation</a:t>
            </a:r>
            <a:endParaRPr lang="en-US" sz="1000" b="1" dirty="0"/>
          </a:p>
        </p:txBody>
      </p:sp>
      <p:sp>
        <p:nvSpPr>
          <p:cNvPr id="23" name="TextBox 22"/>
          <p:cNvSpPr txBox="1"/>
          <p:nvPr/>
        </p:nvSpPr>
        <p:spPr>
          <a:xfrm>
            <a:off x="6215964" y="3733800"/>
            <a:ext cx="1023036" cy="400110"/>
          </a:xfrm>
          <a:prstGeom prst="rect">
            <a:avLst/>
          </a:prstGeom>
          <a:noFill/>
        </p:spPr>
        <p:txBody>
          <a:bodyPr wrap="none" rtlCol="0">
            <a:spAutoFit/>
          </a:bodyPr>
          <a:lstStyle/>
          <a:p>
            <a:pPr algn="ctr"/>
            <a:r>
              <a:rPr lang="en-US" sz="1000" b="1" dirty="0" smtClean="0"/>
              <a:t>Economics of</a:t>
            </a:r>
          </a:p>
          <a:p>
            <a:pPr algn="ctr"/>
            <a:r>
              <a:rPr lang="en-US" sz="1000" b="1" dirty="0" smtClean="0"/>
              <a:t>Sustainability</a:t>
            </a:r>
            <a:endParaRPr lang="en-US" sz="1000" b="1" dirty="0"/>
          </a:p>
        </p:txBody>
      </p:sp>
      <p:sp>
        <p:nvSpPr>
          <p:cNvPr id="24" name="TextBox 23"/>
          <p:cNvSpPr txBox="1"/>
          <p:nvPr/>
        </p:nvSpPr>
        <p:spPr>
          <a:xfrm>
            <a:off x="5943600" y="5334000"/>
            <a:ext cx="832279" cy="246221"/>
          </a:xfrm>
          <a:prstGeom prst="rect">
            <a:avLst/>
          </a:prstGeom>
          <a:noFill/>
        </p:spPr>
        <p:txBody>
          <a:bodyPr wrap="none" rtlCol="0">
            <a:spAutoFit/>
          </a:bodyPr>
          <a:lstStyle/>
          <a:p>
            <a:r>
              <a:rPr lang="en-US" sz="1000" b="1" dirty="0" smtClean="0"/>
              <a:t>Innovation</a:t>
            </a:r>
            <a:endParaRPr lang="en-US" sz="10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3"/>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7772400" cy="1143000"/>
          </a:xfrm>
          <a:effectLst/>
        </p:spPr>
        <p:txBody>
          <a:bodyPr/>
          <a:lstStyle/>
          <a:p>
            <a:pPr algn="l">
              <a:spcAft>
                <a:spcPts val="0"/>
              </a:spcAft>
            </a:pPr>
            <a:r>
              <a:rPr lang="en-US" sz="4000" dirty="0" smtClean="0">
                <a:solidFill>
                  <a:srgbClr val="000F38"/>
                </a:solidFill>
              </a:rPr>
              <a:t>Technology Focus Areas</a:t>
            </a:r>
            <a:endParaRPr lang="en-US" sz="4000" dirty="0"/>
          </a:p>
        </p:txBody>
      </p:sp>
      <p:graphicFrame>
        <p:nvGraphicFramePr>
          <p:cNvPr id="6" name="Content Placeholder 7"/>
          <p:cNvGraphicFramePr>
            <a:graphicFrameLocks/>
          </p:cNvGraphicFramePr>
          <p:nvPr/>
        </p:nvGraphicFramePr>
        <p:xfrm>
          <a:off x="457200" y="1295400"/>
          <a:ext cx="8229600" cy="4389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3"/>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7772400" cy="1143000"/>
          </a:xfrm>
          <a:effectLst/>
        </p:spPr>
        <p:txBody>
          <a:bodyPr/>
          <a:lstStyle/>
          <a:p>
            <a:pPr algn="l">
              <a:spcAft>
                <a:spcPts val="0"/>
              </a:spcAft>
            </a:pPr>
            <a:r>
              <a:rPr lang="en-US" sz="4000" dirty="0" smtClean="0">
                <a:solidFill>
                  <a:srgbClr val="000F38"/>
                </a:solidFill>
              </a:rPr>
              <a:t>Policy Focus Areas</a:t>
            </a:r>
            <a:endParaRPr lang="en-US" sz="4000" dirty="0"/>
          </a:p>
        </p:txBody>
      </p:sp>
      <p:graphicFrame>
        <p:nvGraphicFramePr>
          <p:cNvPr id="10" name="Content Placeholder 7"/>
          <p:cNvGraphicFramePr>
            <a:graphicFrameLocks/>
          </p:cNvGraphicFramePr>
          <p:nvPr/>
        </p:nvGraphicFramePr>
        <p:xfrm>
          <a:off x="457200" y="1249363"/>
          <a:ext cx="8229600" cy="49990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3"/>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7772400" cy="1143000"/>
          </a:xfrm>
          <a:effectLst/>
        </p:spPr>
        <p:txBody>
          <a:bodyPr/>
          <a:lstStyle/>
          <a:p>
            <a:pPr algn="l">
              <a:spcAft>
                <a:spcPts val="0"/>
              </a:spcAft>
            </a:pPr>
            <a:r>
              <a:rPr lang="en-US" sz="4000" dirty="0" smtClean="0">
                <a:solidFill>
                  <a:srgbClr val="000F38"/>
                </a:solidFill>
              </a:rPr>
              <a:t>System Focus Areas</a:t>
            </a:r>
            <a:endParaRPr lang="en-US" sz="4000" dirty="0"/>
          </a:p>
        </p:txBody>
      </p:sp>
      <p:graphicFrame>
        <p:nvGraphicFramePr>
          <p:cNvPr id="6" name="Content Placeholder 7"/>
          <p:cNvGraphicFramePr>
            <a:graphicFrameLocks/>
          </p:cNvGraphicFramePr>
          <p:nvPr/>
        </p:nvGraphicFramePr>
        <p:xfrm>
          <a:off x="152400" y="914400"/>
          <a:ext cx="8839200" cy="5608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3"/>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7772400" cy="1143000"/>
          </a:xfrm>
          <a:effectLst/>
        </p:spPr>
        <p:txBody>
          <a:bodyPr/>
          <a:lstStyle/>
          <a:p>
            <a:pPr algn="l">
              <a:spcAft>
                <a:spcPts val="0"/>
              </a:spcAft>
            </a:pPr>
            <a:r>
              <a:rPr lang="en-US" sz="4000" dirty="0" smtClean="0">
                <a:solidFill>
                  <a:srgbClr val="000F38"/>
                </a:solidFill>
              </a:rPr>
              <a:t>Technology Focus Areas</a:t>
            </a:r>
            <a:endParaRPr lang="en-US" sz="4000" dirty="0"/>
          </a:p>
        </p:txBody>
      </p:sp>
      <p:graphicFrame>
        <p:nvGraphicFramePr>
          <p:cNvPr id="6" name="Content Placeholder 7"/>
          <p:cNvGraphicFramePr>
            <a:graphicFrameLocks/>
          </p:cNvGraphicFramePr>
          <p:nvPr/>
        </p:nvGraphicFramePr>
        <p:xfrm>
          <a:off x="457200" y="1295400"/>
          <a:ext cx="8229600" cy="4389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2"/>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7772400" cy="1143000"/>
          </a:xfrm>
          <a:effectLst/>
        </p:spPr>
        <p:txBody>
          <a:bodyPr/>
          <a:lstStyle/>
          <a:p>
            <a:pPr algn="l">
              <a:spcAft>
                <a:spcPts val="0"/>
              </a:spcAft>
            </a:pPr>
            <a:r>
              <a:rPr lang="en-US" sz="4000" dirty="0" smtClean="0">
                <a:solidFill>
                  <a:srgbClr val="000F38"/>
                </a:solidFill>
              </a:rPr>
              <a:t>Abu Dhabi Vision</a:t>
            </a:r>
            <a:endParaRPr lang="en-US" sz="4000" dirty="0"/>
          </a:p>
        </p:txBody>
      </p:sp>
      <p:sp>
        <p:nvSpPr>
          <p:cNvPr id="4103" name="Text Box 7"/>
          <p:cNvSpPr txBox="1">
            <a:spLocks noChangeArrowheads="1"/>
          </p:cNvSpPr>
          <p:nvPr/>
        </p:nvSpPr>
        <p:spPr bwMode="auto">
          <a:xfrm>
            <a:off x="76200" y="942737"/>
            <a:ext cx="8283575" cy="1092607"/>
          </a:xfrm>
          <a:prstGeom prst="rect">
            <a:avLst/>
          </a:prstGeom>
          <a:noFill/>
          <a:ln w="9525">
            <a:noFill/>
            <a:miter lim="800000"/>
            <a:headEnd/>
            <a:tailEnd/>
          </a:ln>
          <a:effectLst/>
        </p:spPr>
        <p:txBody>
          <a:bodyPr wrap="square">
            <a:prstTxWarp prst="textNoShape">
              <a:avLst/>
            </a:prstTxWarp>
            <a:spAutoFit/>
          </a:bodyPr>
          <a:lstStyle/>
          <a:p>
            <a:pPr>
              <a:spcBef>
                <a:spcPct val="50000"/>
              </a:spcBef>
              <a:spcAft>
                <a:spcPts val="0"/>
              </a:spcAft>
              <a:buFont typeface="Wingdings" pitchFamily="2" charset="2"/>
              <a:buChar char="v"/>
            </a:pPr>
            <a:endParaRPr lang="en-US" sz="2600" dirty="0" smtClean="0">
              <a:solidFill>
                <a:srgbClr val="626464"/>
              </a:solidFill>
            </a:endParaRPr>
          </a:p>
          <a:p>
            <a:pPr>
              <a:spcBef>
                <a:spcPct val="50000"/>
              </a:spcBef>
              <a:spcAft>
                <a:spcPts val="0"/>
              </a:spcAft>
              <a:buFont typeface="Wingdings" pitchFamily="2" charset="2"/>
              <a:buChar char="v"/>
            </a:pPr>
            <a:endParaRPr lang="en-US" sz="2600" dirty="0">
              <a:solidFill>
                <a:srgbClr val="626464"/>
              </a:solidFill>
            </a:endParaRPr>
          </a:p>
        </p:txBody>
      </p:sp>
      <p:sp>
        <p:nvSpPr>
          <p:cNvPr id="6" name="Rectangle 5"/>
          <p:cNvSpPr/>
          <p:nvPr/>
        </p:nvSpPr>
        <p:spPr>
          <a:xfrm>
            <a:off x="76200" y="1236106"/>
            <a:ext cx="4572000" cy="3877985"/>
          </a:xfrm>
          <a:prstGeom prst="rect">
            <a:avLst/>
          </a:prstGeom>
        </p:spPr>
        <p:txBody>
          <a:bodyPr wrap="square">
            <a:spAutoFit/>
          </a:bodyPr>
          <a:lstStyle/>
          <a:p>
            <a:pPr marL="182880">
              <a:spcBef>
                <a:spcPts val="1200"/>
              </a:spcBef>
              <a:spcAft>
                <a:spcPts val="0"/>
              </a:spcAft>
            </a:pPr>
            <a:r>
              <a:rPr lang="en-US" b="1" dirty="0" smtClean="0">
                <a:solidFill>
                  <a:srgbClr val="626464"/>
                </a:solidFill>
              </a:rPr>
              <a:t>Sustainable economic growth, and the development of human capital.</a:t>
            </a:r>
          </a:p>
          <a:p>
            <a:pPr marL="182880">
              <a:spcBef>
                <a:spcPts val="1200"/>
              </a:spcBef>
              <a:spcAft>
                <a:spcPts val="0"/>
              </a:spcAft>
            </a:pPr>
            <a:endParaRPr lang="en-US" sz="1800" dirty="0" smtClean="0">
              <a:solidFill>
                <a:srgbClr val="626464"/>
              </a:solidFill>
            </a:endParaRPr>
          </a:p>
          <a:p>
            <a:pPr marL="182880">
              <a:spcBef>
                <a:spcPts val="1200"/>
              </a:spcBef>
              <a:spcAft>
                <a:spcPts val="0"/>
              </a:spcAft>
            </a:pPr>
            <a:endParaRPr lang="en-US" sz="1800" dirty="0" smtClean="0">
              <a:solidFill>
                <a:srgbClr val="626464"/>
              </a:solidFill>
            </a:endParaRPr>
          </a:p>
          <a:p>
            <a:pPr marL="182880">
              <a:spcBef>
                <a:spcPts val="1200"/>
              </a:spcBef>
              <a:spcAft>
                <a:spcPts val="0"/>
              </a:spcAft>
            </a:pPr>
            <a:r>
              <a:rPr lang="en-US" sz="2800" b="1" dirty="0" smtClean="0">
                <a:solidFill>
                  <a:srgbClr val="626464"/>
                </a:solidFill>
              </a:rPr>
              <a:t>One of the projects is the Masdar Initiative </a:t>
            </a:r>
          </a:p>
          <a:p>
            <a:pPr marL="182880">
              <a:spcBef>
                <a:spcPts val="1200"/>
              </a:spcBef>
              <a:spcAft>
                <a:spcPts val="0"/>
              </a:spcAft>
            </a:pPr>
            <a:endParaRPr lang="en-US" sz="1800" dirty="0" smtClean="0">
              <a:solidFill>
                <a:srgbClr val="626464"/>
              </a:solidFill>
            </a:endParaRPr>
          </a:p>
        </p:txBody>
      </p:sp>
      <p:pic>
        <p:nvPicPr>
          <p:cNvPr id="9" name="Picture 8" descr="Abu Dhabi.jpg"/>
          <p:cNvPicPr>
            <a:picLocks noChangeAspect="1"/>
          </p:cNvPicPr>
          <p:nvPr/>
        </p:nvPicPr>
        <p:blipFill>
          <a:blip r:embed="rId3"/>
          <a:stretch>
            <a:fillRect/>
          </a:stretch>
        </p:blipFill>
        <p:spPr>
          <a:xfrm>
            <a:off x="4762500" y="857250"/>
            <a:ext cx="4381500" cy="5391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blinds(horizontal)">
                                      <p:cBhvr>
                                        <p:cTn id="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81075" y="266700"/>
            <a:ext cx="7162800" cy="1828800"/>
          </a:xfrm>
        </p:spPr>
        <p:txBody>
          <a:bodyPr lIns="0" tIns="0" rIns="0" bIns="0"/>
          <a:lstStyle/>
          <a:p>
            <a:pPr>
              <a:defRPr/>
            </a:pPr>
            <a:r>
              <a:rPr lang="en-US" sz="2900" b="1" dirty="0" smtClean="0">
                <a:solidFill>
                  <a:srgbClr val="000000"/>
                </a:solidFill>
                <a:cs typeface="Times New Roman" pitchFamily="18" charset="0"/>
              </a:rPr>
              <a:t>Beam Down Solar Concentrator</a:t>
            </a:r>
            <a:br>
              <a:rPr lang="en-US" sz="2900" b="1" dirty="0" smtClean="0">
                <a:solidFill>
                  <a:srgbClr val="000000"/>
                </a:solidFill>
                <a:cs typeface="Times New Roman" pitchFamily="18" charset="0"/>
              </a:rPr>
            </a:br>
            <a:r>
              <a:rPr lang="en-US" sz="2000" b="1" dirty="0" smtClean="0">
                <a:solidFill>
                  <a:srgbClr val="FF0000"/>
                </a:solidFill>
              </a:rPr>
              <a:t>Y. Tamaura (TiTech)</a:t>
            </a:r>
            <a:br>
              <a:rPr lang="en-US" sz="2000" b="1" dirty="0" smtClean="0">
                <a:solidFill>
                  <a:srgbClr val="FF0000"/>
                </a:solidFill>
              </a:rPr>
            </a:br>
            <a:r>
              <a:rPr lang="en-US" sz="2000" b="1" dirty="0" smtClean="0">
                <a:solidFill>
                  <a:srgbClr val="FF0000"/>
                </a:solidFill>
              </a:rPr>
              <a:t>M. Chiesa (MIST </a:t>
            </a:r>
            <a:r>
              <a:rPr lang="en-US" sz="1050" b="1" dirty="0" smtClean="0">
                <a:solidFill>
                  <a:srgbClr val="FF0000"/>
                </a:solidFill>
              </a:rPr>
              <a:t>Marwan, Irene, Steven</a:t>
            </a:r>
            <a:r>
              <a:rPr lang="en-US" sz="2000" b="1" dirty="0" smtClean="0">
                <a:solidFill>
                  <a:srgbClr val="FF0000"/>
                </a:solidFill>
              </a:rPr>
              <a:t>)</a:t>
            </a:r>
            <a:r>
              <a:rPr lang="en-US" sz="1800" dirty="0" smtClean="0"/>
              <a:t/>
            </a:r>
            <a:br>
              <a:rPr lang="en-US" sz="1800" dirty="0" smtClean="0"/>
            </a:br>
            <a:endParaRPr lang="en-US" sz="1800" dirty="0" smtClean="0"/>
          </a:p>
        </p:txBody>
      </p:sp>
      <p:sp>
        <p:nvSpPr>
          <p:cNvPr id="3075" name="Rectangle 10"/>
          <p:cNvSpPr>
            <a:spLocks noChangeArrowheads="1"/>
          </p:cNvSpPr>
          <p:nvPr/>
        </p:nvSpPr>
        <p:spPr bwMode="auto">
          <a:xfrm>
            <a:off x="5638800" y="1905000"/>
            <a:ext cx="2209800" cy="381000"/>
          </a:xfrm>
          <a:prstGeom prst="rect">
            <a:avLst/>
          </a:prstGeom>
          <a:noFill/>
          <a:ln w="9525">
            <a:noFill/>
            <a:miter lim="800000"/>
            <a:headEnd/>
            <a:tailEnd/>
          </a:ln>
        </p:spPr>
        <p:txBody>
          <a:bodyPr/>
          <a:lstStyle/>
          <a:p>
            <a:pPr>
              <a:spcBef>
                <a:spcPct val="20000"/>
              </a:spcBef>
            </a:pPr>
            <a:r>
              <a:rPr lang="en-US" sz="1800" smtClean="0">
                <a:solidFill>
                  <a:srgbClr val="000000"/>
                </a:solidFill>
                <a:latin typeface="Arial Black" pitchFamily="34" charset="0"/>
                <a:ea typeface="+mn-ea"/>
                <a:cs typeface="+mn-cs"/>
              </a:rPr>
              <a:t>Broader Impact</a:t>
            </a:r>
          </a:p>
        </p:txBody>
      </p:sp>
      <p:sp>
        <p:nvSpPr>
          <p:cNvPr id="3076" name="Rectangle 6"/>
          <p:cNvSpPr>
            <a:spLocks noChangeArrowheads="1"/>
          </p:cNvSpPr>
          <p:nvPr/>
        </p:nvSpPr>
        <p:spPr bwMode="auto">
          <a:xfrm>
            <a:off x="1028700" y="1866900"/>
            <a:ext cx="2819400" cy="381000"/>
          </a:xfrm>
          <a:prstGeom prst="rect">
            <a:avLst/>
          </a:prstGeom>
          <a:noFill/>
          <a:ln w="9525">
            <a:noFill/>
            <a:miter lim="800000"/>
            <a:headEnd/>
            <a:tailEnd/>
          </a:ln>
        </p:spPr>
        <p:txBody>
          <a:bodyPr/>
          <a:lstStyle/>
          <a:p>
            <a:pPr>
              <a:spcBef>
                <a:spcPct val="20000"/>
              </a:spcBef>
            </a:pPr>
            <a:r>
              <a:rPr lang="en-US" sz="1800" smtClean="0">
                <a:solidFill>
                  <a:srgbClr val="000000"/>
                </a:solidFill>
                <a:latin typeface="Arial Black" pitchFamily="34" charset="0"/>
                <a:ea typeface="+mn-ea"/>
                <a:cs typeface="+mn-cs"/>
              </a:rPr>
              <a:t>Research Objectives</a:t>
            </a:r>
          </a:p>
        </p:txBody>
      </p:sp>
      <p:sp>
        <p:nvSpPr>
          <p:cNvPr id="3077" name="Text Box 39"/>
          <p:cNvSpPr txBox="1">
            <a:spLocks noChangeArrowheads="1"/>
          </p:cNvSpPr>
          <p:nvPr/>
        </p:nvSpPr>
        <p:spPr bwMode="auto">
          <a:xfrm>
            <a:off x="990600" y="1828800"/>
            <a:ext cx="3429000" cy="276225"/>
          </a:xfrm>
          <a:prstGeom prst="rect">
            <a:avLst/>
          </a:prstGeom>
          <a:noFill/>
          <a:ln w="9525">
            <a:noFill/>
            <a:miter lim="800000"/>
            <a:headEnd/>
            <a:tailEnd/>
          </a:ln>
        </p:spPr>
        <p:txBody>
          <a:bodyPr>
            <a:spAutoFit/>
          </a:bodyPr>
          <a:lstStyle/>
          <a:p>
            <a:pPr>
              <a:spcBef>
                <a:spcPct val="50000"/>
              </a:spcBef>
            </a:pPr>
            <a:endParaRPr lang="nb-NO" sz="1200" smtClean="0">
              <a:solidFill>
                <a:srgbClr val="000000"/>
              </a:solidFill>
              <a:latin typeface="Times New Roman" pitchFamily="18" charset="0"/>
              <a:ea typeface="+mn-ea"/>
              <a:cs typeface="+mn-cs"/>
            </a:endParaRPr>
          </a:p>
        </p:txBody>
      </p:sp>
      <p:pic>
        <p:nvPicPr>
          <p:cNvPr id="3078" name="Picture 19"/>
          <p:cNvPicPr>
            <a:picLocks noChangeAspect="1" noChangeArrowheads="1"/>
          </p:cNvPicPr>
          <p:nvPr/>
        </p:nvPicPr>
        <p:blipFill>
          <a:blip r:embed="rId3"/>
          <a:srcRect/>
          <a:stretch>
            <a:fillRect/>
          </a:stretch>
        </p:blipFill>
        <p:spPr bwMode="auto">
          <a:xfrm>
            <a:off x="7634288" y="495300"/>
            <a:ext cx="911225" cy="1066800"/>
          </a:xfrm>
          <a:prstGeom prst="rect">
            <a:avLst/>
          </a:prstGeom>
          <a:noFill/>
          <a:ln w="9525">
            <a:noFill/>
            <a:miter lim="800000"/>
            <a:headEnd/>
            <a:tailEnd/>
          </a:ln>
        </p:spPr>
      </p:pic>
      <p:sp>
        <p:nvSpPr>
          <p:cNvPr id="3079" name="Text Box 28"/>
          <p:cNvSpPr txBox="1">
            <a:spLocks noChangeArrowheads="1"/>
          </p:cNvSpPr>
          <p:nvPr/>
        </p:nvSpPr>
        <p:spPr bwMode="auto">
          <a:xfrm>
            <a:off x="762000" y="3997325"/>
            <a:ext cx="2938463" cy="307975"/>
          </a:xfrm>
          <a:prstGeom prst="rect">
            <a:avLst/>
          </a:prstGeom>
          <a:noFill/>
          <a:ln w="9525">
            <a:noFill/>
            <a:miter lim="800000"/>
            <a:headEnd/>
            <a:tailEnd/>
          </a:ln>
        </p:spPr>
        <p:txBody>
          <a:bodyPr wrap="none">
            <a:spAutoFit/>
          </a:bodyPr>
          <a:lstStyle/>
          <a:p>
            <a:r>
              <a:rPr lang="nb-NO" sz="1400" smtClean="0">
                <a:solidFill>
                  <a:srgbClr val="000000"/>
                </a:solidFill>
                <a:latin typeface="Arial Black" pitchFamily="34" charset="0"/>
                <a:ea typeface="+mn-ea"/>
                <a:cs typeface="+mn-cs"/>
              </a:rPr>
              <a:t>Multi – ring central reflector</a:t>
            </a:r>
            <a:endParaRPr lang="nb-NO" sz="1300" smtClean="0">
              <a:solidFill>
                <a:srgbClr val="000000"/>
              </a:solidFill>
              <a:latin typeface="Arial Black" pitchFamily="34" charset="0"/>
              <a:ea typeface="+mn-ea"/>
              <a:cs typeface="+mn-cs"/>
            </a:endParaRPr>
          </a:p>
        </p:txBody>
      </p:sp>
      <p:pic>
        <p:nvPicPr>
          <p:cNvPr id="3080" name="Picture 3" descr="P1010157.JPG"/>
          <p:cNvPicPr>
            <a:picLocks noChangeAspect="1"/>
          </p:cNvPicPr>
          <p:nvPr/>
        </p:nvPicPr>
        <p:blipFill>
          <a:blip r:embed="rId4"/>
          <a:srcRect/>
          <a:stretch>
            <a:fillRect/>
          </a:stretch>
        </p:blipFill>
        <p:spPr bwMode="auto">
          <a:xfrm>
            <a:off x="495300" y="4298950"/>
            <a:ext cx="3390900" cy="1957388"/>
          </a:xfrm>
          <a:prstGeom prst="rect">
            <a:avLst/>
          </a:prstGeom>
          <a:noFill/>
          <a:ln w="9525">
            <a:noFill/>
            <a:miter lim="800000"/>
            <a:headEnd/>
            <a:tailEnd/>
          </a:ln>
        </p:spPr>
      </p:pic>
      <p:pic>
        <p:nvPicPr>
          <p:cNvPr id="3081" name="Picture 33"/>
          <p:cNvPicPr>
            <a:picLocks noChangeAspect="1" noChangeArrowheads="1"/>
          </p:cNvPicPr>
          <p:nvPr/>
        </p:nvPicPr>
        <p:blipFill>
          <a:blip r:embed="rId5"/>
          <a:srcRect/>
          <a:stretch>
            <a:fillRect/>
          </a:stretch>
        </p:blipFill>
        <p:spPr bwMode="auto">
          <a:xfrm>
            <a:off x="5410200" y="4157663"/>
            <a:ext cx="3314700" cy="2205037"/>
          </a:xfrm>
          <a:prstGeom prst="rect">
            <a:avLst/>
          </a:prstGeom>
          <a:noFill/>
          <a:ln w="9525">
            <a:noFill/>
            <a:miter lim="800000"/>
            <a:headEnd/>
            <a:tailEnd/>
          </a:ln>
        </p:spPr>
      </p:pic>
      <p:sp>
        <p:nvSpPr>
          <p:cNvPr id="3082" name="Text Box 30"/>
          <p:cNvSpPr txBox="1">
            <a:spLocks noChangeArrowheads="1"/>
          </p:cNvSpPr>
          <p:nvPr/>
        </p:nvSpPr>
        <p:spPr bwMode="auto">
          <a:xfrm>
            <a:off x="6146800" y="4000500"/>
            <a:ext cx="2003425" cy="304800"/>
          </a:xfrm>
          <a:prstGeom prst="rect">
            <a:avLst/>
          </a:prstGeom>
          <a:noFill/>
          <a:ln w="9525">
            <a:noFill/>
            <a:miter lim="800000"/>
            <a:headEnd/>
            <a:tailEnd/>
          </a:ln>
        </p:spPr>
        <p:txBody>
          <a:bodyPr wrap="none">
            <a:spAutoFit/>
          </a:bodyPr>
          <a:lstStyle/>
          <a:p>
            <a:r>
              <a:rPr lang="nb-NO" sz="1400" smtClean="0">
                <a:solidFill>
                  <a:srgbClr val="000000"/>
                </a:solidFill>
                <a:latin typeface="Arial Black" pitchFamily="34" charset="0"/>
                <a:ea typeface="+mn-ea"/>
                <a:cs typeface="+mn-cs"/>
              </a:rPr>
              <a:t>STG cell</a:t>
            </a:r>
            <a:r>
              <a:rPr lang="nb-NO" sz="1400" smtClean="0">
                <a:solidFill>
                  <a:srgbClr val="FFFFFF"/>
                </a:solidFill>
                <a:latin typeface="Arial Black" pitchFamily="34" charset="0"/>
                <a:ea typeface="+mn-ea"/>
                <a:cs typeface="+mn-cs"/>
              </a:rPr>
              <a:t> </a:t>
            </a:r>
            <a:r>
              <a:rPr lang="nb-NO" sz="1400" smtClean="0">
                <a:solidFill>
                  <a:srgbClr val="000000"/>
                </a:solidFill>
                <a:latin typeface="Arial Black" pitchFamily="34" charset="0"/>
                <a:ea typeface="+mn-ea"/>
                <a:cs typeface="+mn-cs"/>
              </a:rPr>
              <a:t>prototype</a:t>
            </a:r>
            <a:endParaRPr lang="nb-NO" sz="1300" smtClean="0">
              <a:solidFill>
                <a:srgbClr val="000000"/>
              </a:solidFill>
              <a:latin typeface="Arial Black" pitchFamily="34" charset="0"/>
              <a:ea typeface="+mn-ea"/>
              <a:cs typeface="+mn-cs"/>
            </a:endParaRPr>
          </a:p>
        </p:txBody>
      </p:sp>
      <p:sp>
        <p:nvSpPr>
          <p:cNvPr id="3083" name="Rectangle 17"/>
          <p:cNvSpPr>
            <a:spLocks noChangeArrowheads="1"/>
          </p:cNvSpPr>
          <p:nvPr/>
        </p:nvSpPr>
        <p:spPr bwMode="auto">
          <a:xfrm>
            <a:off x="228600" y="2255838"/>
            <a:ext cx="4267200" cy="1600438"/>
          </a:xfrm>
          <a:prstGeom prst="rect">
            <a:avLst/>
          </a:prstGeom>
          <a:noFill/>
          <a:ln w="9525">
            <a:noFill/>
            <a:miter lim="800000"/>
            <a:headEnd/>
            <a:tailEnd/>
          </a:ln>
        </p:spPr>
        <p:txBody>
          <a:bodyPr wrap="square">
            <a:spAutoFit/>
          </a:bodyPr>
          <a:lstStyle/>
          <a:p>
            <a:pPr algn="just"/>
            <a:r>
              <a:rPr lang="en-US" sz="1400" dirty="0" smtClean="0">
                <a:solidFill>
                  <a:srgbClr val="000000"/>
                </a:solidFill>
                <a:latin typeface="Arial" pitchFamily="34" charset="0"/>
                <a:ea typeface="+mn-ea"/>
                <a:cs typeface="+mn-cs"/>
              </a:rPr>
              <a:t>Demonstrate that the Beam-down lay out characterized by multi-ring central reflectors yields: </a:t>
            </a:r>
          </a:p>
          <a:p>
            <a:pPr algn="just"/>
            <a:endParaRPr lang="en-US" sz="1400" dirty="0" smtClean="0">
              <a:solidFill>
                <a:srgbClr val="000000"/>
              </a:solidFill>
              <a:latin typeface="Arial" pitchFamily="34" charset="0"/>
              <a:ea typeface="+mn-ea"/>
              <a:cs typeface="+mn-cs"/>
            </a:endParaRPr>
          </a:p>
          <a:p>
            <a:pPr>
              <a:buFont typeface="Times New Roman" pitchFamily="18" charset="0"/>
              <a:buAutoNum type="arabicPeriod"/>
            </a:pPr>
            <a:r>
              <a:rPr lang="en-US" altLang="ja-JP" sz="1400" dirty="0" smtClean="0">
                <a:solidFill>
                  <a:srgbClr val="000000"/>
                </a:solidFill>
                <a:latin typeface="Arial" pitchFamily="34" charset="0"/>
                <a:ea typeface="ＭＳ Ｐゴシック" pitchFamily="-28" charset="-128"/>
                <a:cs typeface="+mn-cs"/>
              </a:rPr>
              <a:t>Over 600</a:t>
            </a:r>
            <a:r>
              <a:rPr lang="ja-JP" altLang="en-US" sz="1400" smtClean="0">
                <a:solidFill>
                  <a:srgbClr val="000000"/>
                </a:solidFill>
                <a:latin typeface="Arial" pitchFamily="34" charset="0"/>
                <a:ea typeface="ＭＳ Ｐゴシック" pitchFamily="-28" charset="-128"/>
                <a:cs typeface="+mn-cs"/>
              </a:rPr>
              <a:t>℃ </a:t>
            </a:r>
            <a:r>
              <a:rPr lang="en-US" altLang="ja-JP" sz="1400" dirty="0" smtClean="0">
                <a:solidFill>
                  <a:srgbClr val="000000"/>
                </a:solidFill>
                <a:latin typeface="Arial" pitchFamily="34" charset="0"/>
                <a:ea typeface="ＭＳ Ｐゴシック" pitchFamily="-28" charset="-128"/>
                <a:cs typeface="+mn-cs"/>
              </a:rPr>
              <a:t>HTF  available to Power Generator</a:t>
            </a:r>
            <a:r>
              <a:rPr lang="ja-JP" altLang="en-US" sz="1400" smtClean="0">
                <a:solidFill>
                  <a:srgbClr val="000000"/>
                </a:solidFill>
                <a:latin typeface="Arial" pitchFamily="34" charset="0"/>
                <a:ea typeface="ＭＳ Ｐゴシック" pitchFamily="-28" charset="-128"/>
                <a:cs typeface="+mn-cs"/>
              </a:rPr>
              <a:t> </a:t>
            </a:r>
            <a:endParaRPr lang="en-US" altLang="ja-JP" sz="1400" dirty="0" smtClean="0">
              <a:solidFill>
                <a:srgbClr val="000000"/>
              </a:solidFill>
              <a:latin typeface="Arial" pitchFamily="34" charset="0"/>
              <a:ea typeface="ＭＳ Ｐゴシック" pitchFamily="-28" charset="-128"/>
              <a:cs typeface="+mn-cs"/>
            </a:endParaRPr>
          </a:p>
          <a:p>
            <a:pPr>
              <a:buFont typeface="Times New Roman" pitchFamily="18" charset="0"/>
              <a:buAutoNum type="arabicPeriod"/>
            </a:pPr>
            <a:r>
              <a:rPr lang="en-US" altLang="ja-JP" sz="1400" dirty="0" smtClean="0">
                <a:solidFill>
                  <a:srgbClr val="000000"/>
                </a:solidFill>
                <a:latin typeface="Arial" pitchFamily="34" charset="0"/>
                <a:ea typeface="ＭＳ Ｐゴシック" pitchFamily="-28" charset="-128"/>
                <a:cs typeface="+mn-cs"/>
              </a:rPr>
              <a:t>Ground level Receiver  with easy maintenance</a:t>
            </a:r>
          </a:p>
          <a:p>
            <a:pPr>
              <a:buFont typeface="Times New Roman" pitchFamily="18" charset="0"/>
              <a:buAutoNum type="arabicPeriod"/>
            </a:pPr>
            <a:r>
              <a:rPr lang="en-US" altLang="ja-JP" sz="1400" dirty="0" smtClean="0">
                <a:solidFill>
                  <a:srgbClr val="000000"/>
                </a:solidFill>
                <a:latin typeface="Arial" pitchFamily="34" charset="0"/>
                <a:ea typeface="ＭＳ Ｐゴシック" pitchFamily="-28" charset="-128"/>
                <a:cs typeface="+mn-cs"/>
              </a:rPr>
              <a:t>High solar flux (Sun Beam from every direction can be stably - concentrated to one small area.)</a:t>
            </a:r>
            <a:r>
              <a:rPr lang="en-US" sz="1400" dirty="0" smtClean="0">
                <a:solidFill>
                  <a:srgbClr val="000000"/>
                </a:solidFill>
                <a:latin typeface="Arial" pitchFamily="34" charset="0"/>
                <a:ea typeface="+mn-ea"/>
                <a:cs typeface="+mn-cs"/>
              </a:rPr>
              <a:t> </a:t>
            </a:r>
          </a:p>
        </p:txBody>
      </p:sp>
      <p:pic>
        <p:nvPicPr>
          <p:cNvPr id="3084" name="Picture 19" descr="the-president-b.jpg"/>
          <p:cNvPicPr>
            <a:picLocks noChangeAspect="1"/>
          </p:cNvPicPr>
          <p:nvPr/>
        </p:nvPicPr>
        <p:blipFill>
          <a:blip r:embed="rId6"/>
          <a:srcRect/>
          <a:stretch>
            <a:fillRect/>
          </a:stretch>
        </p:blipFill>
        <p:spPr bwMode="auto">
          <a:xfrm>
            <a:off x="609600" y="495300"/>
            <a:ext cx="938213" cy="1066800"/>
          </a:xfrm>
          <a:prstGeom prst="rect">
            <a:avLst/>
          </a:prstGeom>
          <a:noFill/>
          <a:ln w="9525">
            <a:noFill/>
            <a:miter lim="800000"/>
            <a:headEnd/>
            <a:tailEnd/>
          </a:ln>
        </p:spPr>
      </p:pic>
      <p:sp>
        <p:nvSpPr>
          <p:cNvPr id="3085" name="Rectangle 20"/>
          <p:cNvSpPr>
            <a:spLocks noChangeArrowheads="1"/>
          </p:cNvSpPr>
          <p:nvPr/>
        </p:nvSpPr>
        <p:spPr bwMode="auto">
          <a:xfrm>
            <a:off x="4914900" y="2247900"/>
            <a:ext cx="4000500" cy="1815882"/>
          </a:xfrm>
          <a:prstGeom prst="rect">
            <a:avLst/>
          </a:prstGeom>
          <a:noFill/>
          <a:ln w="9525">
            <a:noFill/>
            <a:miter lim="800000"/>
            <a:headEnd/>
            <a:tailEnd/>
          </a:ln>
        </p:spPr>
        <p:txBody>
          <a:bodyPr>
            <a:spAutoFit/>
          </a:bodyPr>
          <a:lstStyle/>
          <a:p>
            <a:r>
              <a:rPr lang="en-US" sz="1400" dirty="0" smtClean="0">
                <a:solidFill>
                  <a:srgbClr val="000000"/>
                </a:solidFill>
                <a:latin typeface="Arial" pitchFamily="34" charset="0"/>
                <a:ea typeface="+mn-ea"/>
                <a:cs typeface="+mn-cs"/>
              </a:rPr>
              <a:t>Establish a platform for research within solar thermal technology. </a:t>
            </a:r>
          </a:p>
          <a:p>
            <a:endParaRPr lang="en-US" sz="1400" dirty="0" smtClean="0">
              <a:solidFill>
                <a:srgbClr val="000000"/>
              </a:solidFill>
              <a:latin typeface="Arial" pitchFamily="34" charset="0"/>
              <a:ea typeface="+mn-ea"/>
              <a:cs typeface="+mn-cs"/>
            </a:endParaRPr>
          </a:p>
          <a:p>
            <a:r>
              <a:rPr lang="en-US" sz="1400" dirty="0" smtClean="0">
                <a:solidFill>
                  <a:srgbClr val="000000"/>
                </a:solidFill>
                <a:latin typeface="Arial" pitchFamily="34" charset="0"/>
                <a:ea typeface="+mn-ea"/>
                <a:cs typeface="+mn-cs"/>
              </a:rPr>
              <a:t>This objective is in line with the Masdar vision of making Abu Dhabi the preeminent source of renewable energy knowledge, development, implementation and the world's benchmark for sustainable development. </a:t>
            </a:r>
          </a:p>
        </p:txBody>
      </p:sp>
      <p:pic>
        <p:nvPicPr>
          <p:cNvPr id="14" name="Picture 7" descr="logo.gif"/>
          <p:cNvPicPr>
            <a:picLocks noChangeAspect="1"/>
          </p:cNvPicPr>
          <p:nvPr/>
        </p:nvPicPr>
        <p:blipFill>
          <a:blip r:embed="rId7"/>
          <a:srcRect/>
          <a:stretch>
            <a:fillRect/>
          </a:stretch>
        </p:blipFill>
        <p:spPr bwMode="auto">
          <a:xfrm>
            <a:off x="228600" y="6391275"/>
            <a:ext cx="1828800"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txBox="1">
            <a:spLocks noChangeArrowheads="1"/>
          </p:cNvSpPr>
          <p:nvPr/>
        </p:nvSpPr>
        <p:spPr bwMode="auto">
          <a:xfrm>
            <a:off x="967016" y="201969"/>
            <a:ext cx="7162800" cy="1831271"/>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sz="2400" b="1" i="0" u="none" strike="noStrike" kern="0" cap="none" spc="0" normalizeH="0" baseline="0" noProof="0" dirty="0" smtClean="0">
                <a:ln>
                  <a:noFill/>
                </a:ln>
                <a:solidFill>
                  <a:schemeClr val="bg1">
                    <a:lumMod val="50000"/>
                  </a:schemeClr>
                </a:solidFill>
                <a:effectLst/>
                <a:uLnTx/>
                <a:uFillTx/>
                <a:latin typeface="+mj-lt"/>
                <a:ea typeface="+mj-ea"/>
                <a:cs typeface="+mj-cs"/>
              </a:rPr>
              <a:t>Combined Cycle Concentrated Solar Power with Energy Storage for Base Load Grid Availability</a:t>
            </a:r>
            <a:r>
              <a:rPr kumimoji="0" lang="en-US" sz="2400" b="1" i="0" u="none" strike="noStrike" kern="0" cap="none" spc="0" normalizeH="0" baseline="0" noProof="0" dirty="0" smtClean="0">
                <a:ln>
                  <a:noFill/>
                </a:ln>
                <a:solidFill>
                  <a:srgbClr val="001831"/>
                </a:solidFill>
                <a:effectLst/>
                <a:uLnTx/>
                <a:uFillTx/>
                <a:latin typeface="+mj-lt"/>
                <a:ea typeface="+mj-ea"/>
                <a:cs typeface="+mj-cs"/>
              </a:rPr>
              <a:t/>
            </a:r>
            <a:br>
              <a:rPr kumimoji="0" lang="en-US" sz="2400" b="1" i="0" u="none" strike="noStrike" kern="0" cap="none" spc="0" normalizeH="0" baseline="0" noProof="0" dirty="0" smtClean="0">
                <a:ln>
                  <a:noFill/>
                </a:ln>
                <a:solidFill>
                  <a:srgbClr val="001831"/>
                </a:solidFill>
                <a:effectLst/>
                <a:uLnTx/>
                <a:uFillTx/>
                <a:latin typeface="+mj-lt"/>
                <a:ea typeface="+mj-ea"/>
                <a:cs typeface="+mj-cs"/>
              </a:rPr>
            </a:br>
            <a:r>
              <a:rPr kumimoji="0" lang="en-US" sz="800" b="1" i="0" u="none" strike="noStrike" kern="0" cap="none" spc="0" normalizeH="0" baseline="0" noProof="0" dirty="0" smtClean="0">
                <a:ln>
                  <a:noFill/>
                </a:ln>
                <a:solidFill>
                  <a:srgbClr val="001831"/>
                </a:solidFill>
                <a:effectLst/>
                <a:uLnTx/>
                <a:uFillTx/>
                <a:latin typeface="+mj-lt"/>
                <a:ea typeface="+mj-ea"/>
                <a:cs typeface="+mj-cs"/>
              </a:rPr>
              <a:t/>
            </a:r>
            <a:br>
              <a:rPr kumimoji="0" lang="en-US" sz="800" b="1" i="0" u="none" strike="noStrike" kern="0" cap="none" spc="0" normalizeH="0" baseline="0" noProof="0" dirty="0" smtClean="0">
                <a:ln>
                  <a:noFill/>
                </a:ln>
                <a:solidFill>
                  <a:srgbClr val="001831"/>
                </a:solidFill>
                <a:effectLst/>
                <a:uLnTx/>
                <a:uFillTx/>
                <a:latin typeface="+mj-lt"/>
                <a:ea typeface="+mj-ea"/>
                <a:cs typeface="+mj-cs"/>
              </a:rPr>
            </a:br>
            <a:endParaRPr kumimoji="0" lang="en-US" sz="800" b="1" i="0" u="none" strike="noStrike" kern="0" cap="none" spc="0" normalizeH="0" baseline="0" noProof="0" dirty="0" smtClean="0">
              <a:ln>
                <a:noFill/>
              </a:ln>
              <a:solidFill>
                <a:srgbClr val="001831"/>
              </a:solidFill>
              <a:effectLst/>
              <a:uLnTx/>
              <a:uFillTx/>
              <a:latin typeface="+mj-lt"/>
              <a:ea typeface="+mj-ea"/>
              <a:cs typeface="+mj-cs"/>
            </a:endParaRP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sz="1400" b="1" i="0" u="none" strike="noStrike" kern="0" cap="none" spc="0" normalizeH="0" baseline="0" noProof="0" dirty="0" smtClean="0">
                <a:ln>
                  <a:noFill/>
                </a:ln>
                <a:solidFill>
                  <a:schemeClr val="accent6">
                    <a:lumMod val="75000"/>
                  </a:schemeClr>
                </a:solidFill>
                <a:effectLst/>
                <a:uLnTx/>
                <a:uFillTx/>
                <a:latin typeface="+mj-lt"/>
                <a:ea typeface="+mj-ea"/>
                <a:cs typeface="+mj-cs"/>
              </a:rPr>
              <a:t>Peter Armstrong</a:t>
            </a:r>
            <a:r>
              <a:rPr kumimoji="0" lang="en-US" sz="1400" b="1" i="0" u="none" strike="noStrike" kern="0" cap="none" spc="0" normalizeH="0" baseline="30000" noProof="0" dirty="0" smtClean="0">
                <a:ln>
                  <a:noFill/>
                </a:ln>
                <a:solidFill>
                  <a:schemeClr val="accent6">
                    <a:lumMod val="75000"/>
                  </a:schemeClr>
                </a:solidFill>
                <a:effectLst/>
                <a:uLnTx/>
                <a:uFillTx/>
                <a:latin typeface="+mj-lt"/>
                <a:ea typeface="+mj-ea"/>
                <a:cs typeface="+mj-cs"/>
              </a:rPr>
              <a:t>  </a:t>
            </a:r>
            <a:r>
              <a:rPr kumimoji="0" lang="en-US" sz="1400" b="1" i="0" u="none" strike="noStrike" kern="0" cap="none" spc="0" normalizeH="0" baseline="0" noProof="0" dirty="0" smtClean="0">
                <a:ln>
                  <a:noFill/>
                </a:ln>
                <a:solidFill>
                  <a:schemeClr val="accent6">
                    <a:lumMod val="75000"/>
                  </a:schemeClr>
                </a:solidFill>
                <a:effectLst/>
                <a:uLnTx/>
                <a:uFillTx/>
                <a:latin typeface="+mj-lt"/>
                <a:ea typeface="+mj-ea"/>
                <a:cs typeface="+mj-cs"/>
              </a:rPr>
              <a:t>Steven Meyers</a:t>
            </a:r>
            <a:r>
              <a:rPr kumimoji="0" lang="en-US" sz="1400" b="1" i="0" u="none" strike="noStrike" kern="0" cap="none" spc="0" normalizeH="0" baseline="0" noProof="0" dirty="0" smtClean="0">
                <a:ln>
                  <a:noFill/>
                </a:ln>
                <a:solidFill>
                  <a:srgbClr val="FF0020"/>
                </a:solidFill>
                <a:effectLst/>
                <a:uLnTx/>
                <a:uFillTx/>
                <a:latin typeface="+mj-lt"/>
                <a:ea typeface="+mj-ea"/>
                <a:cs typeface="+mj-cs"/>
              </a:rPr>
              <a:t/>
            </a:r>
            <a:br>
              <a:rPr kumimoji="0" lang="en-US" sz="1400" b="1" i="0" u="none" strike="noStrike" kern="0" cap="none" spc="0" normalizeH="0" baseline="0" noProof="0" dirty="0" smtClean="0">
                <a:ln>
                  <a:noFill/>
                </a:ln>
                <a:solidFill>
                  <a:srgbClr val="FF0020"/>
                </a:solidFill>
                <a:effectLst/>
                <a:uLnTx/>
                <a:uFillTx/>
                <a:latin typeface="+mj-lt"/>
                <a:ea typeface="+mj-ea"/>
                <a:cs typeface="+mj-cs"/>
              </a:rPr>
            </a:br>
            <a:r>
              <a:rPr kumimoji="0" lang="en-US" sz="1800" b="1" i="0" u="none" strike="noStrike" kern="0" cap="none" spc="0" normalizeH="0" baseline="0" noProof="0" dirty="0" smtClean="0">
                <a:ln>
                  <a:noFill/>
                </a:ln>
                <a:solidFill>
                  <a:srgbClr val="001831"/>
                </a:solidFill>
                <a:effectLst/>
                <a:uLnTx/>
                <a:uFillTx/>
                <a:latin typeface="+mj-lt"/>
                <a:ea typeface="+mj-ea"/>
                <a:cs typeface="+mj-cs"/>
              </a:rPr>
              <a:t/>
            </a:r>
            <a:br>
              <a:rPr kumimoji="0" lang="en-US" sz="1800" b="1" i="0" u="none" strike="noStrike" kern="0" cap="none" spc="0" normalizeH="0" baseline="0" noProof="0" dirty="0" smtClean="0">
                <a:ln>
                  <a:noFill/>
                </a:ln>
                <a:solidFill>
                  <a:srgbClr val="001831"/>
                </a:solidFill>
                <a:effectLst/>
                <a:uLnTx/>
                <a:uFillTx/>
                <a:latin typeface="+mj-lt"/>
                <a:ea typeface="+mj-ea"/>
                <a:cs typeface="+mj-cs"/>
              </a:rPr>
            </a:br>
            <a:endParaRPr kumimoji="0" lang="en-US" sz="1800" b="1" i="0" u="none" strike="noStrike" kern="0" cap="none" spc="0" normalizeH="0" baseline="0" noProof="0" dirty="0" smtClean="0">
              <a:ln>
                <a:noFill/>
              </a:ln>
              <a:solidFill>
                <a:srgbClr val="001831"/>
              </a:solidFill>
              <a:effectLst/>
              <a:uLnTx/>
              <a:uFillTx/>
              <a:latin typeface="+mj-lt"/>
              <a:ea typeface="+mj-ea"/>
              <a:cs typeface="+mj-cs"/>
            </a:endParaRPr>
          </a:p>
        </p:txBody>
      </p:sp>
      <p:sp>
        <p:nvSpPr>
          <p:cNvPr id="17" name="Rectangle 10"/>
          <p:cNvSpPr>
            <a:spLocks noChangeArrowheads="1"/>
          </p:cNvSpPr>
          <p:nvPr/>
        </p:nvSpPr>
        <p:spPr bwMode="auto">
          <a:xfrm>
            <a:off x="263652" y="1635252"/>
            <a:ext cx="5867400" cy="381000"/>
          </a:xfrm>
          <a:prstGeom prst="rect">
            <a:avLst/>
          </a:prstGeom>
          <a:noFill/>
          <a:ln w="9525">
            <a:noFill/>
            <a:miter lim="800000"/>
            <a:headEnd/>
            <a:tailEnd/>
          </a:ln>
        </p:spPr>
        <p:txBody>
          <a:bodyPr/>
          <a:lstStyle/>
          <a:p>
            <a:pPr algn="ctr">
              <a:spcBef>
                <a:spcPct val="20000"/>
              </a:spcBef>
            </a:pPr>
            <a:r>
              <a:rPr lang="en-US" sz="1800" b="1" dirty="0" smtClean="0">
                <a:solidFill>
                  <a:schemeClr val="tx2"/>
                </a:solidFill>
                <a:latin typeface="+mj-lt"/>
                <a:ea typeface="+mj-ea"/>
                <a:cs typeface="+mj-cs"/>
              </a:rPr>
              <a:t>Research Description</a:t>
            </a:r>
            <a:endParaRPr lang="en-US" sz="1800" b="1" dirty="0">
              <a:solidFill>
                <a:schemeClr val="tx2"/>
              </a:solidFill>
              <a:latin typeface="+mj-lt"/>
              <a:ea typeface="+mj-ea"/>
              <a:cs typeface="+mj-cs"/>
            </a:endParaRPr>
          </a:p>
        </p:txBody>
      </p:sp>
      <p:sp>
        <p:nvSpPr>
          <p:cNvPr id="18" name="Rectangle 6"/>
          <p:cNvSpPr>
            <a:spLocks noChangeArrowheads="1"/>
          </p:cNvSpPr>
          <p:nvPr/>
        </p:nvSpPr>
        <p:spPr bwMode="auto">
          <a:xfrm>
            <a:off x="6210300" y="1866900"/>
            <a:ext cx="2514600" cy="381000"/>
          </a:xfrm>
          <a:prstGeom prst="rect">
            <a:avLst/>
          </a:prstGeom>
          <a:noFill/>
          <a:ln w="9525">
            <a:noFill/>
            <a:miter lim="800000"/>
            <a:headEnd/>
            <a:tailEnd/>
          </a:ln>
        </p:spPr>
        <p:txBody>
          <a:bodyPr/>
          <a:lstStyle/>
          <a:p>
            <a:pPr algn="ctr">
              <a:spcBef>
                <a:spcPct val="20000"/>
              </a:spcBef>
            </a:pPr>
            <a:r>
              <a:rPr lang="en-US" sz="1800" b="1" dirty="0" smtClean="0">
                <a:solidFill>
                  <a:schemeClr val="tx2"/>
                </a:solidFill>
                <a:latin typeface="+mj-lt"/>
                <a:ea typeface="+mj-ea"/>
                <a:cs typeface="+mj-cs"/>
              </a:rPr>
              <a:t>Importance</a:t>
            </a:r>
            <a:endParaRPr lang="en-US" sz="1800" b="1" dirty="0">
              <a:solidFill>
                <a:schemeClr val="tx2"/>
              </a:solidFill>
              <a:latin typeface="+mj-lt"/>
              <a:ea typeface="+mj-ea"/>
              <a:cs typeface="+mj-cs"/>
            </a:endParaRPr>
          </a:p>
        </p:txBody>
      </p:sp>
      <p:sp>
        <p:nvSpPr>
          <p:cNvPr id="19" name="Text Box 39"/>
          <p:cNvSpPr txBox="1">
            <a:spLocks noChangeArrowheads="1"/>
          </p:cNvSpPr>
          <p:nvPr/>
        </p:nvSpPr>
        <p:spPr bwMode="auto">
          <a:xfrm>
            <a:off x="990600" y="1828800"/>
            <a:ext cx="3429000" cy="276225"/>
          </a:xfrm>
          <a:prstGeom prst="rect">
            <a:avLst/>
          </a:prstGeom>
          <a:noFill/>
          <a:ln w="9525">
            <a:noFill/>
            <a:miter lim="800000"/>
            <a:headEnd/>
            <a:tailEnd/>
          </a:ln>
        </p:spPr>
        <p:txBody>
          <a:bodyPr>
            <a:spAutoFit/>
          </a:bodyPr>
          <a:lstStyle/>
          <a:p>
            <a:pPr>
              <a:spcBef>
                <a:spcPct val="50000"/>
              </a:spcBef>
            </a:pPr>
            <a:endParaRPr lang="en-US">
              <a:latin typeface="Times New Roman" pitchFamily="18" charset="0"/>
            </a:endParaRPr>
          </a:p>
        </p:txBody>
      </p:sp>
      <p:sp>
        <p:nvSpPr>
          <p:cNvPr id="20" name="Text Box 40"/>
          <p:cNvSpPr txBox="1">
            <a:spLocks noChangeArrowheads="1"/>
          </p:cNvSpPr>
          <p:nvPr/>
        </p:nvSpPr>
        <p:spPr bwMode="auto">
          <a:xfrm>
            <a:off x="6248400" y="2247900"/>
            <a:ext cx="2476500" cy="1384995"/>
          </a:xfrm>
          <a:prstGeom prst="rect">
            <a:avLst/>
          </a:prstGeom>
          <a:noFill/>
          <a:ln w="9525">
            <a:noFill/>
            <a:miter lim="800000"/>
            <a:headEnd/>
            <a:tailEnd/>
          </a:ln>
        </p:spPr>
        <p:txBody>
          <a:bodyPr wrap="square" lIns="0" tIns="0" rIns="0" bIns="0">
            <a:spAutoFit/>
          </a:bodyPr>
          <a:lstStyle/>
          <a:p>
            <a:pPr algn="just"/>
            <a:r>
              <a:rPr lang="en-US" sz="1000" dirty="0" smtClean="0"/>
              <a:t>       Wide implementation of this technology will decrease the country’s carbon footprint and reduce cooling loads in the summer.  The consistent solar electricity generation allows the utility company to decrease fossil fuel consumption for peak summer cooling demands.  During the winter months when cooling load is significantly lower, fossil fuel power plants can essentially be turned off.</a:t>
            </a:r>
          </a:p>
        </p:txBody>
      </p:sp>
      <p:sp>
        <p:nvSpPr>
          <p:cNvPr id="22" name="Text Box 44"/>
          <p:cNvSpPr txBox="1">
            <a:spLocks noChangeArrowheads="1"/>
          </p:cNvSpPr>
          <p:nvPr/>
        </p:nvSpPr>
        <p:spPr bwMode="auto">
          <a:xfrm>
            <a:off x="4800600" y="3352800"/>
            <a:ext cx="3581400" cy="276225"/>
          </a:xfrm>
          <a:prstGeom prst="rect">
            <a:avLst/>
          </a:prstGeom>
          <a:noFill/>
          <a:ln w="9525">
            <a:noFill/>
            <a:miter lim="800000"/>
            <a:headEnd/>
            <a:tailEnd/>
          </a:ln>
        </p:spPr>
        <p:txBody>
          <a:bodyPr>
            <a:spAutoFit/>
          </a:bodyPr>
          <a:lstStyle/>
          <a:p>
            <a:pPr>
              <a:spcBef>
                <a:spcPct val="50000"/>
              </a:spcBef>
            </a:pPr>
            <a:endParaRPr lang="en-US"/>
          </a:p>
        </p:txBody>
      </p:sp>
      <p:sp>
        <p:nvSpPr>
          <p:cNvPr id="23" name="Text Box 42"/>
          <p:cNvSpPr txBox="1">
            <a:spLocks noChangeArrowheads="1"/>
          </p:cNvSpPr>
          <p:nvPr/>
        </p:nvSpPr>
        <p:spPr bwMode="auto">
          <a:xfrm>
            <a:off x="205867" y="2004060"/>
            <a:ext cx="2816225" cy="2000548"/>
          </a:xfrm>
          <a:prstGeom prst="rect">
            <a:avLst/>
          </a:prstGeom>
          <a:noFill/>
          <a:ln w="9525">
            <a:noFill/>
            <a:miter lim="800000"/>
            <a:headEnd/>
            <a:tailEnd/>
          </a:ln>
        </p:spPr>
        <p:txBody>
          <a:bodyPr wrap="square" lIns="0" tIns="0" rIns="0" bIns="0">
            <a:spAutoFit/>
          </a:bodyPr>
          <a:lstStyle/>
          <a:p>
            <a:pPr algn="just"/>
            <a:r>
              <a:rPr lang="en-US" sz="900" dirty="0" smtClean="0"/>
              <a:t>      </a:t>
            </a:r>
            <a:r>
              <a:rPr lang="en-US" sz="1000" dirty="0" smtClean="0"/>
              <a:t>A 24 hour-combined-cycle power plant is being developed at the Masdar Institute which consists of two turbines, gas and steam, for electricity generation.  Thermal storage is provided by a Thermal Energy Storage (TES) device, which is combination heat exchanger/thermal storage medium using sensible and latent heat.  Each turbine’s use is determined by matching the demand and the base load of the grid.  Generally, the gas turbine will provide peak load electricity during the daytime, whereas the steam turbine will operate 24 hours a day, providing base load electricity.  </a:t>
            </a:r>
          </a:p>
        </p:txBody>
      </p:sp>
      <p:pic>
        <p:nvPicPr>
          <p:cNvPr id="24" name="Picture 2" descr="C:\Users\smeyers\Documents\WFES Documents\24hr-sp-model.jpg"/>
          <p:cNvPicPr>
            <a:picLocks noChangeAspect="1" noChangeArrowheads="1"/>
          </p:cNvPicPr>
          <p:nvPr/>
        </p:nvPicPr>
        <p:blipFill>
          <a:blip r:embed="rId3" cstate="print"/>
          <a:srcRect/>
          <a:stretch>
            <a:fillRect/>
          </a:stretch>
        </p:blipFill>
        <p:spPr bwMode="auto">
          <a:xfrm>
            <a:off x="4869656" y="4076700"/>
            <a:ext cx="3359944" cy="1943100"/>
          </a:xfrm>
          <a:prstGeom prst="rect">
            <a:avLst/>
          </a:prstGeom>
          <a:noFill/>
        </p:spPr>
      </p:pic>
      <p:sp>
        <p:nvSpPr>
          <p:cNvPr id="25" name="TextBox 24"/>
          <p:cNvSpPr txBox="1"/>
          <p:nvPr/>
        </p:nvSpPr>
        <p:spPr>
          <a:xfrm>
            <a:off x="3150108" y="1940052"/>
            <a:ext cx="2933700" cy="2246769"/>
          </a:xfrm>
          <a:prstGeom prst="rect">
            <a:avLst/>
          </a:prstGeom>
          <a:noFill/>
        </p:spPr>
        <p:txBody>
          <a:bodyPr wrap="square" rtlCol="0">
            <a:spAutoFit/>
          </a:bodyPr>
          <a:lstStyle/>
          <a:p>
            <a:pPr algn="just"/>
            <a:r>
              <a:rPr lang="en-US" sz="900" dirty="0" smtClean="0"/>
              <a:t>     </a:t>
            </a:r>
            <a:r>
              <a:rPr lang="en-US" sz="1000" dirty="0" smtClean="0"/>
              <a:t>The solar concentration array (Figure 1) heats the working fluid (air) to a temperature of 1000C, causing rapid expansion through the gas turbine generator.  Depending on the time of day and grid demand, the exhaust gas (at 500C) is then diverted to either heat the TES for nighttime storage or to the steam turbine heat exchanger for a normal combined cycle operation.  After sundown, the steam cycle will continue operation only using the thermal energy stored in the TES device (Figure 2).  Proper choice of the turbine size, TES components and design, heliostat field, and control systems will make this project technologically feasible. </a:t>
            </a:r>
            <a:endParaRPr lang="en-US" sz="1000" dirty="0"/>
          </a:p>
        </p:txBody>
      </p:sp>
      <p:pic>
        <p:nvPicPr>
          <p:cNvPr id="26" name="Picture 3" descr="C:\Users\smeyers\Pictures\Beam Down Solar Plant\P1020651.JPG"/>
          <p:cNvPicPr>
            <a:picLocks noChangeAspect="1" noChangeArrowheads="1"/>
          </p:cNvPicPr>
          <p:nvPr/>
        </p:nvPicPr>
        <p:blipFill>
          <a:blip r:embed="rId4" cstate="print"/>
          <a:srcRect/>
          <a:stretch>
            <a:fillRect/>
          </a:stretch>
        </p:blipFill>
        <p:spPr bwMode="auto">
          <a:xfrm>
            <a:off x="914400" y="4114800"/>
            <a:ext cx="3314700" cy="1907216"/>
          </a:xfrm>
          <a:prstGeom prst="rect">
            <a:avLst/>
          </a:prstGeom>
          <a:noFill/>
        </p:spPr>
      </p:pic>
      <p:sp>
        <p:nvSpPr>
          <p:cNvPr id="27" name="TextBox 26"/>
          <p:cNvSpPr txBox="1"/>
          <p:nvPr/>
        </p:nvSpPr>
        <p:spPr>
          <a:xfrm>
            <a:off x="4686300" y="6096000"/>
            <a:ext cx="3848100" cy="215444"/>
          </a:xfrm>
          <a:prstGeom prst="rect">
            <a:avLst/>
          </a:prstGeom>
          <a:noFill/>
        </p:spPr>
        <p:txBody>
          <a:bodyPr wrap="square" rtlCol="0">
            <a:spAutoFit/>
          </a:bodyPr>
          <a:lstStyle/>
          <a:p>
            <a:r>
              <a:rPr lang="en-US" sz="800" b="1" dirty="0" smtClean="0"/>
              <a:t>Figure 2 – Model of the 24 Hour Solar Power Design at the Masdar Institute</a:t>
            </a:r>
            <a:endParaRPr lang="en-US" sz="800" b="1" dirty="0"/>
          </a:p>
        </p:txBody>
      </p:sp>
      <p:sp>
        <p:nvSpPr>
          <p:cNvPr id="28" name="TextBox 27"/>
          <p:cNvSpPr txBox="1"/>
          <p:nvPr/>
        </p:nvSpPr>
        <p:spPr>
          <a:xfrm>
            <a:off x="914400" y="6096000"/>
            <a:ext cx="3238500" cy="215444"/>
          </a:xfrm>
          <a:prstGeom prst="rect">
            <a:avLst/>
          </a:prstGeom>
          <a:noFill/>
        </p:spPr>
        <p:txBody>
          <a:bodyPr wrap="square" rtlCol="0">
            <a:spAutoFit/>
          </a:bodyPr>
          <a:lstStyle/>
          <a:p>
            <a:pPr algn="ctr"/>
            <a:r>
              <a:rPr lang="en-US" sz="800" b="1" dirty="0" smtClean="0"/>
              <a:t>Figure 1 – The Beam Down Solar Power Plant at Masdar City</a:t>
            </a:r>
            <a:endParaRPr lang="en-US" sz="800" b="1" dirty="0"/>
          </a:p>
        </p:txBody>
      </p:sp>
      <p:pic>
        <p:nvPicPr>
          <p:cNvPr id="14" name="Picture 24" descr="Armstrongy"/>
          <p:cNvPicPr>
            <a:picLocks noChangeAspect="1" noChangeArrowheads="1"/>
          </p:cNvPicPr>
          <p:nvPr/>
        </p:nvPicPr>
        <p:blipFill>
          <a:blip r:embed="rId5" cstate="print"/>
          <a:srcRect l="8463" r="5077" b="5603"/>
          <a:stretch>
            <a:fillRect/>
          </a:stretch>
        </p:blipFill>
        <p:spPr bwMode="auto">
          <a:xfrm>
            <a:off x="8110722" y="461168"/>
            <a:ext cx="1037755" cy="1391456"/>
          </a:xfrm>
          <a:prstGeom prst="flowChartPredefinedProcess">
            <a:avLst/>
          </a:prstGeom>
          <a:noFill/>
          <a:ln w="9525">
            <a:noFill/>
            <a:miter lim="800000"/>
            <a:headEnd/>
            <a:tailEnd/>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1"/>
          <p:cNvSpPr>
            <a:spLocks noGrp="1"/>
          </p:cNvSpPr>
          <p:nvPr>
            <p:ph type="title"/>
          </p:nvPr>
        </p:nvSpPr>
        <p:spPr>
          <a:xfrm>
            <a:off x="0" y="190500"/>
            <a:ext cx="9144000" cy="646113"/>
          </a:xfrm>
        </p:spPr>
        <p:txBody>
          <a:bodyPr/>
          <a:lstStyle/>
          <a:p>
            <a:pPr marL="88900" indent="-88900" algn="ctr"/>
            <a:r>
              <a:rPr lang="en-US" sz="2000" dirty="0" smtClean="0">
                <a:solidFill>
                  <a:schemeClr val="bg1">
                    <a:lumMod val="50000"/>
                  </a:schemeClr>
                </a:solidFill>
              </a:rPr>
              <a:t>Unglazed Transpired Air Collector(UTAC) for Desiccant Regeneration</a:t>
            </a:r>
            <a:r>
              <a:rPr lang="en-US" sz="2400" dirty="0" smtClean="0">
                <a:solidFill>
                  <a:schemeClr val="bg1">
                    <a:lumMod val="50000"/>
                  </a:schemeClr>
                </a:solidFill>
              </a:rPr>
              <a:t/>
            </a:r>
            <a:br>
              <a:rPr lang="en-US" sz="2400" dirty="0" smtClean="0">
                <a:solidFill>
                  <a:schemeClr val="bg1">
                    <a:lumMod val="50000"/>
                  </a:schemeClr>
                </a:solidFill>
              </a:rPr>
            </a:br>
            <a:r>
              <a:rPr lang="en-US" sz="1100" dirty="0" smtClean="0"/>
              <a:t/>
            </a:r>
            <a:br>
              <a:rPr lang="en-US" sz="1100" dirty="0" smtClean="0"/>
            </a:br>
            <a:endParaRPr lang="en-US" sz="1100" dirty="0" smtClean="0">
              <a:solidFill>
                <a:srgbClr val="C00000"/>
              </a:solidFill>
            </a:endParaRPr>
          </a:p>
        </p:txBody>
      </p:sp>
      <p:sp>
        <p:nvSpPr>
          <p:cNvPr id="4100" name="Slide Number Placeholder 3"/>
          <p:cNvSpPr>
            <a:spLocks noGrp="1"/>
          </p:cNvSpPr>
          <p:nvPr>
            <p:ph type="sldNum" sz="quarter" idx="4294967295"/>
          </p:nvPr>
        </p:nvSpPr>
        <p:spPr>
          <a:xfrm>
            <a:off x="3619500" y="6451600"/>
            <a:ext cx="1905000" cy="304800"/>
          </a:xfrm>
          <a:prstGeom prst="rect">
            <a:avLst/>
          </a:prstGeom>
          <a:noFill/>
        </p:spPr>
        <p:txBody>
          <a:bodyPr/>
          <a:lstStyle/>
          <a:p>
            <a:r>
              <a:rPr lang="en-US" smtClean="0">
                <a:latin typeface="Arial" charset="0"/>
                <a:ea typeface="ＭＳ Ｐゴシック" pitchFamily="34" charset="-128"/>
              </a:rPr>
              <a:t>Page </a:t>
            </a:r>
            <a:fld id="{F70F2473-A8D5-4FF6-91E2-8C9472FE8B63}" type="slidenum">
              <a:rPr lang="en-US" smtClean="0">
                <a:latin typeface="Arial" charset="0"/>
                <a:ea typeface="ＭＳ Ｐゴシック" pitchFamily="34" charset="-128"/>
              </a:rPr>
              <a:pPr/>
              <a:t>22</a:t>
            </a:fld>
            <a:endParaRPr lang="en-US" smtClean="0">
              <a:latin typeface="Arial" charset="0"/>
              <a:ea typeface="ＭＳ Ｐゴシック" pitchFamily="34" charset="-128"/>
            </a:endParaRPr>
          </a:p>
        </p:txBody>
      </p:sp>
      <p:sp>
        <p:nvSpPr>
          <p:cNvPr id="21" name="Rectangle 7"/>
          <p:cNvSpPr>
            <a:spLocks noChangeArrowheads="1"/>
          </p:cNvSpPr>
          <p:nvPr/>
        </p:nvSpPr>
        <p:spPr bwMode="auto">
          <a:xfrm>
            <a:off x="2162175" y="1003300"/>
            <a:ext cx="4600575" cy="215900"/>
          </a:xfrm>
          <a:prstGeom prst="rect">
            <a:avLst/>
          </a:prstGeom>
          <a:noFill/>
          <a:ln w="9525" algn="ctr">
            <a:noFill/>
            <a:miter lim="800000"/>
            <a:headEnd/>
            <a:tailEnd/>
          </a:ln>
          <a:effectLst/>
        </p:spPr>
        <p:txBody>
          <a:bodyPr lIns="0" tIns="0" rIns="0" bIns="0">
            <a:spAutoFit/>
          </a:bodyPr>
          <a:lstStyle/>
          <a:p>
            <a:pPr marL="88900" indent="-88900" algn="ctr">
              <a:buSzPct val="120000"/>
              <a:defRPr/>
            </a:pPr>
            <a:r>
              <a:rPr lang="en-US" altLang="ko-KR" sz="1400" b="1" dirty="0">
                <a:solidFill>
                  <a:schemeClr val="tx1">
                    <a:lumMod val="75000"/>
                    <a:lumOff val="25000"/>
                  </a:schemeClr>
                </a:solidFill>
                <a:latin typeface="Arial" pitchFamily="-65" charset="0"/>
                <a:ea typeface="ＭＳ Ｐゴシック" pitchFamily="-65" charset="-128"/>
                <a:cs typeface="Arial" charset="0"/>
              </a:rPr>
              <a:t>Advisor: Dr. Peter Armstrong   </a:t>
            </a:r>
            <a:r>
              <a:rPr lang="en-US" altLang="ko-KR" sz="1400" b="1" dirty="0">
                <a:solidFill>
                  <a:srgbClr val="29AF2C"/>
                </a:solidFill>
                <a:latin typeface="Arial" pitchFamily="-65" charset="0"/>
                <a:ea typeface="ＭＳ Ｐゴシック" pitchFamily="-65" charset="-128"/>
                <a:cs typeface="Arial" charset="0"/>
              </a:rPr>
              <a:t>Student: Abdul Qadir</a:t>
            </a:r>
          </a:p>
        </p:txBody>
      </p:sp>
      <p:sp>
        <p:nvSpPr>
          <p:cNvPr id="4102" name="TextBox 83"/>
          <p:cNvSpPr txBox="1">
            <a:spLocks noChangeArrowheads="1"/>
          </p:cNvSpPr>
          <p:nvPr/>
        </p:nvSpPr>
        <p:spPr bwMode="auto">
          <a:xfrm>
            <a:off x="447675" y="1266825"/>
            <a:ext cx="4219575" cy="2400300"/>
          </a:xfrm>
          <a:prstGeom prst="rect">
            <a:avLst/>
          </a:prstGeom>
          <a:noFill/>
          <a:ln w="9525">
            <a:solidFill>
              <a:srgbClr val="001831"/>
            </a:solidFill>
            <a:miter lim="800000"/>
            <a:headEnd/>
            <a:tailEnd/>
          </a:ln>
        </p:spPr>
        <p:txBody>
          <a:bodyPr rIns="0">
            <a:spAutoFit/>
          </a:bodyPr>
          <a:lstStyle/>
          <a:p>
            <a:pPr algn="ctr"/>
            <a:r>
              <a:rPr lang="en-US" sz="2000" b="1" dirty="0"/>
              <a:t>Research Objectives</a:t>
            </a:r>
          </a:p>
          <a:p>
            <a:pPr algn="ctr"/>
            <a:endParaRPr lang="en-US" altLang="ko-KR" sz="1300" b="1" dirty="0">
              <a:solidFill>
                <a:srgbClr val="001831"/>
              </a:solidFill>
              <a:cs typeface="Arial" charset="0"/>
            </a:endParaRPr>
          </a:p>
          <a:p>
            <a:r>
              <a:rPr lang="en-US" altLang="ko-KR" sz="1300" dirty="0">
                <a:solidFill>
                  <a:srgbClr val="001831"/>
                </a:solidFill>
                <a:cs typeface="Arial" charset="0"/>
              </a:rPr>
              <a:t>-Develop through simulation and testing, an UTAC which can deliver an outlet air temperature of 70˚C in order to regenerate a desiccant for desiccant cooling and dehumidification cycles. </a:t>
            </a:r>
          </a:p>
          <a:p>
            <a:endParaRPr lang="en-US" altLang="ko-KR" sz="1300" dirty="0">
              <a:solidFill>
                <a:srgbClr val="001831"/>
              </a:solidFill>
              <a:cs typeface="Arial" charset="0"/>
            </a:endParaRPr>
          </a:p>
          <a:p>
            <a:pPr>
              <a:buFontTx/>
              <a:buChar char="-"/>
            </a:pPr>
            <a:r>
              <a:rPr lang="en-US" altLang="ko-KR" sz="1300" dirty="0">
                <a:solidFill>
                  <a:srgbClr val="001831"/>
                </a:solidFill>
                <a:cs typeface="Arial" charset="0"/>
              </a:rPr>
              <a:t> Investigate a hybrid UTAC to produce hot water &amp; air.</a:t>
            </a:r>
          </a:p>
          <a:p>
            <a:pPr>
              <a:buFontTx/>
              <a:buChar char="-"/>
            </a:pPr>
            <a:endParaRPr lang="en-US" altLang="ko-KR" sz="1300" dirty="0">
              <a:solidFill>
                <a:srgbClr val="001831"/>
              </a:solidFill>
              <a:cs typeface="Arial" charset="0"/>
            </a:endParaRPr>
          </a:p>
          <a:p>
            <a:r>
              <a:rPr lang="en-US" altLang="ko-KR" sz="1300" dirty="0">
                <a:solidFill>
                  <a:srgbClr val="001831"/>
                </a:solidFill>
                <a:cs typeface="Arial" charset="0"/>
              </a:rPr>
              <a:t>- Develop an integrated model and test the performance of a desiccant cooling cycle coupled with a UTAC. </a:t>
            </a:r>
          </a:p>
        </p:txBody>
      </p:sp>
      <p:sp>
        <p:nvSpPr>
          <p:cNvPr id="4103" name="TextBox 84"/>
          <p:cNvSpPr txBox="1">
            <a:spLocks noChangeArrowheads="1"/>
          </p:cNvSpPr>
          <p:nvPr/>
        </p:nvSpPr>
        <p:spPr bwMode="auto">
          <a:xfrm>
            <a:off x="4933950" y="1247775"/>
            <a:ext cx="3838575" cy="2554545"/>
          </a:xfrm>
          <a:prstGeom prst="rect">
            <a:avLst/>
          </a:prstGeom>
          <a:noFill/>
          <a:ln w="9525">
            <a:solidFill>
              <a:srgbClr val="001831"/>
            </a:solidFill>
            <a:miter lim="800000"/>
            <a:headEnd/>
            <a:tailEnd/>
          </a:ln>
        </p:spPr>
        <p:txBody>
          <a:bodyPr>
            <a:spAutoFit/>
          </a:bodyPr>
          <a:lstStyle/>
          <a:p>
            <a:pPr algn="ctr"/>
            <a:r>
              <a:rPr lang="en-US" sz="2000" b="1" dirty="0"/>
              <a:t>Broader Impacts</a:t>
            </a:r>
          </a:p>
          <a:p>
            <a:endParaRPr lang="en-US" sz="1400" b="1" dirty="0"/>
          </a:p>
          <a:p>
            <a:pPr>
              <a:buFontTx/>
              <a:buChar char="-"/>
            </a:pPr>
            <a:r>
              <a:rPr lang="en-US" altLang="ko-KR" sz="1400" dirty="0">
                <a:solidFill>
                  <a:srgbClr val="001831"/>
                </a:solidFill>
                <a:cs typeface="Arial" charset="0"/>
              </a:rPr>
              <a:t> Could replace the gas burners which are currently used to regenerate desiccants. </a:t>
            </a:r>
          </a:p>
          <a:p>
            <a:pPr>
              <a:buFontTx/>
              <a:buChar char="-"/>
            </a:pPr>
            <a:r>
              <a:rPr lang="en-US" altLang="ko-KR" sz="1400" dirty="0">
                <a:solidFill>
                  <a:srgbClr val="001831"/>
                </a:solidFill>
                <a:cs typeface="Arial" charset="0"/>
              </a:rPr>
              <a:t>Cost effective way to integrate solar technology to an existing cooling infrastructure. </a:t>
            </a:r>
          </a:p>
          <a:p>
            <a:pPr>
              <a:buFontTx/>
              <a:buChar char="-"/>
            </a:pPr>
            <a:r>
              <a:rPr lang="en-US" altLang="ko-KR" sz="1400" dirty="0">
                <a:solidFill>
                  <a:srgbClr val="001831"/>
                </a:solidFill>
                <a:cs typeface="Arial" charset="0"/>
              </a:rPr>
              <a:t>Can significantly reduce the electricity consumption by removing latent cooling load from the cooling system, especially in humid climates like Abu Dhabi’s.  </a:t>
            </a:r>
          </a:p>
        </p:txBody>
      </p:sp>
      <p:sp>
        <p:nvSpPr>
          <p:cNvPr id="14" name="TextBox 13"/>
          <p:cNvSpPr txBox="1"/>
          <p:nvPr/>
        </p:nvSpPr>
        <p:spPr>
          <a:xfrm>
            <a:off x="5467350" y="6067425"/>
            <a:ext cx="2752725" cy="246063"/>
          </a:xfrm>
          <a:prstGeom prst="rect">
            <a:avLst/>
          </a:prstGeom>
          <a:noFill/>
        </p:spPr>
        <p:txBody>
          <a:bodyPr>
            <a:spAutoFit/>
          </a:bodyPr>
          <a:lstStyle/>
          <a:p>
            <a:pPr>
              <a:defRPr/>
            </a:pPr>
            <a:r>
              <a:rPr lang="en-US" sz="1000" dirty="0">
                <a:solidFill>
                  <a:schemeClr val="tx1">
                    <a:lumMod val="75000"/>
                    <a:lumOff val="25000"/>
                  </a:schemeClr>
                </a:solidFill>
                <a:latin typeface="Arial" pitchFamily="-65" charset="0"/>
                <a:ea typeface="ＭＳ Ｐゴシック" pitchFamily="-65" charset="-128"/>
                <a:cs typeface="ＭＳ Ｐゴシック" pitchFamily="-65" charset="-128"/>
              </a:rPr>
              <a:t>Figure 2: Initial TRNSYS simulation results</a:t>
            </a:r>
          </a:p>
        </p:txBody>
      </p:sp>
      <p:pic>
        <p:nvPicPr>
          <p:cNvPr id="4105" name="Picture 2"/>
          <p:cNvPicPr>
            <a:picLocks noChangeAspect="1" noChangeArrowheads="1"/>
          </p:cNvPicPr>
          <p:nvPr/>
        </p:nvPicPr>
        <p:blipFill>
          <a:blip r:embed="rId3"/>
          <a:srcRect/>
          <a:stretch>
            <a:fillRect/>
          </a:stretch>
        </p:blipFill>
        <p:spPr bwMode="auto">
          <a:xfrm>
            <a:off x="4991100" y="3886200"/>
            <a:ext cx="3762375" cy="2146300"/>
          </a:xfrm>
          <a:prstGeom prst="rect">
            <a:avLst/>
          </a:prstGeom>
          <a:noFill/>
          <a:ln w="9525">
            <a:noFill/>
            <a:miter lim="800000"/>
            <a:headEnd/>
            <a:tailEnd/>
          </a:ln>
        </p:spPr>
      </p:pic>
      <p:sp>
        <p:nvSpPr>
          <p:cNvPr id="16" name="TextBox 15"/>
          <p:cNvSpPr txBox="1"/>
          <p:nvPr/>
        </p:nvSpPr>
        <p:spPr>
          <a:xfrm>
            <a:off x="676275" y="6067425"/>
            <a:ext cx="3114675" cy="246063"/>
          </a:xfrm>
          <a:prstGeom prst="rect">
            <a:avLst/>
          </a:prstGeom>
          <a:noFill/>
        </p:spPr>
        <p:txBody>
          <a:bodyPr>
            <a:spAutoFit/>
          </a:bodyPr>
          <a:lstStyle/>
          <a:p>
            <a:pPr>
              <a:defRPr/>
            </a:pPr>
            <a:r>
              <a:rPr lang="en-US" sz="1000" dirty="0">
                <a:solidFill>
                  <a:schemeClr val="tx1">
                    <a:lumMod val="75000"/>
                    <a:lumOff val="25000"/>
                  </a:schemeClr>
                </a:solidFill>
                <a:latin typeface="Arial" pitchFamily="-65" charset="0"/>
                <a:ea typeface="ＭＳ Ｐゴシック" pitchFamily="-65" charset="-128"/>
                <a:cs typeface="ＭＳ Ｐゴシック" pitchFamily="-65" charset="-128"/>
              </a:rPr>
              <a:t>Figure 1: Schematic of the UTAC configuration</a:t>
            </a:r>
          </a:p>
        </p:txBody>
      </p:sp>
      <p:cxnSp>
        <p:nvCxnSpPr>
          <p:cNvPr id="18" name="Straight Connector 17"/>
          <p:cNvCxnSpPr/>
          <p:nvPr/>
        </p:nvCxnSpPr>
        <p:spPr>
          <a:xfrm rot="5400000">
            <a:off x="605631" y="5252244"/>
            <a:ext cx="42862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400050" y="5476875"/>
            <a:ext cx="3914775" cy="190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flipH="1" flipV="1">
            <a:off x="3548062" y="5100638"/>
            <a:ext cx="1047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809625" y="5038725"/>
            <a:ext cx="18256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066800" y="5048250"/>
            <a:ext cx="18256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304925" y="5048250"/>
            <a:ext cx="18256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552575" y="5048250"/>
            <a:ext cx="18256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819275" y="5048250"/>
            <a:ext cx="18256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066925" y="5048250"/>
            <a:ext cx="18256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295525" y="5048250"/>
            <a:ext cx="18256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2524125" y="5048250"/>
            <a:ext cx="18256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2752725" y="5048250"/>
            <a:ext cx="18256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009900" y="5048250"/>
            <a:ext cx="18256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3286125" y="5048250"/>
            <a:ext cx="323850" cy="9525"/>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3962400" y="5324475"/>
            <a:ext cx="7239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Curved Connector 52"/>
          <p:cNvCxnSpPr/>
          <p:nvPr/>
        </p:nvCxnSpPr>
        <p:spPr>
          <a:xfrm rot="16200000" flipH="1">
            <a:off x="871537" y="5072063"/>
            <a:ext cx="333375" cy="5715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Curved Connector 53"/>
          <p:cNvCxnSpPr/>
          <p:nvPr/>
        </p:nvCxnSpPr>
        <p:spPr>
          <a:xfrm rot="16200000" flipH="1">
            <a:off x="1347787" y="5014913"/>
            <a:ext cx="333375" cy="5715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Curved Connector 54"/>
          <p:cNvCxnSpPr/>
          <p:nvPr/>
        </p:nvCxnSpPr>
        <p:spPr>
          <a:xfrm rot="16200000" flipH="1">
            <a:off x="2128837" y="5043488"/>
            <a:ext cx="333375" cy="5715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1009650" y="3790950"/>
            <a:ext cx="533400" cy="51435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8" name="Straight Arrow Connector 57"/>
          <p:cNvCxnSpPr/>
          <p:nvPr/>
        </p:nvCxnSpPr>
        <p:spPr>
          <a:xfrm rot="16200000" flipH="1">
            <a:off x="1076325" y="4543425"/>
            <a:ext cx="428625" cy="1047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rot="16200000" flipH="1">
            <a:off x="1333500" y="4505325"/>
            <a:ext cx="428625" cy="1047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rot="16200000" flipH="1">
            <a:off x="838200" y="4581525"/>
            <a:ext cx="428625" cy="1047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129" name="TextBox 60"/>
          <p:cNvSpPr txBox="1">
            <a:spLocks noChangeArrowheads="1"/>
          </p:cNvSpPr>
          <p:nvPr/>
        </p:nvSpPr>
        <p:spPr bwMode="auto">
          <a:xfrm>
            <a:off x="3895725" y="4772025"/>
            <a:ext cx="962025" cy="338138"/>
          </a:xfrm>
          <a:prstGeom prst="rect">
            <a:avLst/>
          </a:prstGeom>
          <a:noFill/>
          <a:ln w="9525">
            <a:noFill/>
            <a:miter lim="800000"/>
            <a:headEnd/>
            <a:tailEnd/>
          </a:ln>
        </p:spPr>
        <p:txBody>
          <a:bodyPr>
            <a:spAutoFit/>
          </a:bodyPr>
          <a:lstStyle/>
          <a:p>
            <a:r>
              <a:rPr lang="en-US" sz="800"/>
              <a:t>Heated air to desiccant cycle</a:t>
            </a:r>
          </a:p>
        </p:txBody>
      </p:sp>
      <p:sp>
        <p:nvSpPr>
          <p:cNvPr id="4130" name="TextBox 61"/>
          <p:cNvSpPr txBox="1">
            <a:spLocks noChangeArrowheads="1"/>
          </p:cNvSpPr>
          <p:nvPr/>
        </p:nvSpPr>
        <p:spPr bwMode="auto">
          <a:xfrm>
            <a:off x="2314575" y="4600575"/>
            <a:ext cx="714375" cy="338138"/>
          </a:xfrm>
          <a:prstGeom prst="rect">
            <a:avLst/>
          </a:prstGeom>
          <a:noFill/>
          <a:ln w="9525">
            <a:noFill/>
            <a:miter lim="800000"/>
            <a:headEnd/>
            <a:tailEnd/>
          </a:ln>
        </p:spPr>
        <p:txBody>
          <a:bodyPr>
            <a:spAutoFit/>
          </a:bodyPr>
          <a:lstStyle/>
          <a:p>
            <a:r>
              <a:rPr lang="en-US" sz="800"/>
              <a:t>Air being sucked</a:t>
            </a:r>
          </a:p>
        </p:txBody>
      </p:sp>
      <p:sp>
        <p:nvSpPr>
          <p:cNvPr id="65" name="Flowchart: Collate 64"/>
          <p:cNvSpPr/>
          <p:nvPr/>
        </p:nvSpPr>
        <p:spPr>
          <a:xfrm>
            <a:off x="3609975" y="5181600"/>
            <a:ext cx="161925" cy="285750"/>
          </a:xfrm>
          <a:prstGeom prst="flowChartCollat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cxnSp>
        <p:nvCxnSpPr>
          <p:cNvPr id="67" name="Straight Arrow Connector 66"/>
          <p:cNvCxnSpPr/>
          <p:nvPr/>
        </p:nvCxnSpPr>
        <p:spPr>
          <a:xfrm rot="5400000" flipH="1" flipV="1">
            <a:off x="3548063" y="5634037"/>
            <a:ext cx="266700" cy="66675"/>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133" name="TextBox 68"/>
          <p:cNvSpPr txBox="1">
            <a:spLocks noChangeArrowheads="1"/>
          </p:cNvSpPr>
          <p:nvPr/>
        </p:nvSpPr>
        <p:spPr bwMode="auto">
          <a:xfrm>
            <a:off x="3552825" y="5800725"/>
            <a:ext cx="828675" cy="215900"/>
          </a:xfrm>
          <a:prstGeom prst="rect">
            <a:avLst/>
          </a:prstGeom>
          <a:noFill/>
          <a:ln w="9525">
            <a:noFill/>
            <a:miter lim="800000"/>
            <a:headEnd/>
            <a:tailEnd/>
          </a:ln>
        </p:spPr>
        <p:txBody>
          <a:bodyPr>
            <a:spAutoFit/>
          </a:bodyPr>
          <a:lstStyle/>
          <a:p>
            <a:r>
              <a:rPr lang="en-US" sz="800"/>
              <a:t>Fan</a:t>
            </a:r>
          </a:p>
        </p:txBody>
      </p:sp>
      <p:cxnSp>
        <p:nvCxnSpPr>
          <p:cNvPr id="70" name="Straight Arrow Connector 69"/>
          <p:cNvCxnSpPr/>
          <p:nvPr/>
        </p:nvCxnSpPr>
        <p:spPr>
          <a:xfrm rot="5400000" flipH="1" flipV="1">
            <a:off x="1928813" y="5643562"/>
            <a:ext cx="266700" cy="66675"/>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135" name="TextBox 70"/>
          <p:cNvSpPr txBox="1">
            <a:spLocks noChangeArrowheads="1"/>
          </p:cNvSpPr>
          <p:nvPr/>
        </p:nvSpPr>
        <p:spPr bwMode="auto">
          <a:xfrm>
            <a:off x="1638300" y="5848350"/>
            <a:ext cx="828675" cy="215900"/>
          </a:xfrm>
          <a:prstGeom prst="rect">
            <a:avLst/>
          </a:prstGeom>
          <a:noFill/>
          <a:ln w="9525">
            <a:noFill/>
            <a:miter lim="800000"/>
            <a:headEnd/>
            <a:tailEnd/>
          </a:ln>
        </p:spPr>
        <p:txBody>
          <a:bodyPr>
            <a:spAutoFit/>
          </a:bodyPr>
          <a:lstStyle/>
          <a:p>
            <a:r>
              <a:rPr lang="en-US" sz="800"/>
              <a:t>Building Roof</a:t>
            </a:r>
          </a:p>
        </p:txBody>
      </p:sp>
      <p:cxnSp>
        <p:nvCxnSpPr>
          <p:cNvPr id="46" name="Straight Arrow Connector 45"/>
          <p:cNvCxnSpPr/>
          <p:nvPr/>
        </p:nvCxnSpPr>
        <p:spPr>
          <a:xfrm rot="5400000">
            <a:off x="2924175" y="4419600"/>
            <a:ext cx="723900" cy="36195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137" name="TextBox 61"/>
          <p:cNvSpPr txBox="1">
            <a:spLocks noChangeArrowheads="1"/>
          </p:cNvSpPr>
          <p:nvPr/>
        </p:nvSpPr>
        <p:spPr bwMode="auto">
          <a:xfrm>
            <a:off x="3314700" y="3905250"/>
            <a:ext cx="714375" cy="338138"/>
          </a:xfrm>
          <a:prstGeom prst="rect">
            <a:avLst/>
          </a:prstGeom>
          <a:noFill/>
          <a:ln w="9525">
            <a:noFill/>
            <a:miter lim="800000"/>
            <a:headEnd/>
            <a:tailEnd/>
          </a:ln>
        </p:spPr>
        <p:txBody>
          <a:bodyPr>
            <a:spAutoFit/>
          </a:bodyPr>
          <a:lstStyle/>
          <a:p>
            <a:r>
              <a:rPr lang="en-US" sz="800"/>
              <a:t>Perforated plate</a:t>
            </a:r>
          </a:p>
        </p:txBody>
      </p:sp>
      <p:cxnSp>
        <p:nvCxnSpPr>
          <p:cNvPr id="52" name="Straight Connector 51"/>
          <p:cNvCxnSpPr/>
          <p:nvPr/>
        </p:nvCxnSpPr>
        <p:spPr>
          <a:xfrm>
            <a:off x="3590925" y="5162550"/>
            <a:ext cx="723900" cy="0"/>
          </a:xfrm>
          <a:prstGeom prst="line">
            <a:avLst/>
          </a:prstGeom>
        </p:spPr>
        <p:style>
          <a:lnRef idx="2">
            <a:schemeClr val="accent1"/>
          </a:lnRef>
          <a:fillRef idx="0">
            <a:schemeClr val="accent1"/>
          </a:fillRef>
          <a:effectRef idx="1">
            <a:schemeClr val="accent1"/>
          </a:effectRef>
          <a:fontRef idx="minor">
            <a:schemeClr val="tx1"/>
          </a:fontRef>
        </p:style>
      </p:cxnSp>
      <p:pic>
        <p:nvPicPr>
          <p:cNvPr id="47" name="Picture 24" descr="Armstrongy"/>
          <p:cNvPicPr>
            <a:picLocks noChangeAspect="1" noChangeArrowheads="1"/>
          </p:cNvPicPr>
          <p:nvPr/>
        </p:nvPicPr>
        <p:blipFill>
          <a:blip r:embed="rId4" cstate="print"/>
          <a:srcRect l="8463" r="5077" b="5603"/>
          <a:stretch>
            <a:fillRect/>
          </a:stretch>
        </p:blipFill>
        <p:spPr bwMode="auto">
          <a:xfrm>
            <a:off x="8058172" y="461168"/>
            <a:ext cx="1037755" cy="1391456"/>
          </a:xfrm>
          <a:prstGeom prst="flowChartPredefinedProcess">
            <a:avLst/>
          </a:prstGeom>
          <a:noFill/>
          <a:ln w="9525">
            <a:noFill/>
            <a:miter lim="800000"/>
            <a:headEnd/>
            <a:tailEnd/>
          </a:ln>
          <a:effectLst>
            <a:innerShdw blurRad="63500" dist="50800" dir="13500000">
              <a:prstClr val="black">
                <a:alpha val="50000"/>
              </a:prstClr>
            </a:inn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981075" y="266700"/>
            <a:ext cx="7162800" cy="1828800"/>
          </a:xfrm>
        </p:spPr>
        <p:txBody>
          <a:bodyPr lIns="0" tIns="0" rIns="0" bIns="0"/>
          <a:lstStyle/>
          <a:p>
            <a:pPr>
              <a:defRPr/>
            </a:pPr>
            <a:r>
              <a:rPr lang="en-US" sz="2900" b="1" dirty="0" smtClean="0">
                <a:solidFill>
                  <a:srgbClr val="000000"/>
                </a:solidFill>
                <a:cs typeface="Times New Roman" pitchFamily="18" charset="0"/>
              </a:rPr>
              <a:t>Hybrid Solar Thermoelectric and Photovoltaic Energy Conversion</a:t>
            </a:r>
            <a:r>
              <a:rPr lang="en-US" sz="2900" dirty="0" smtClean="0"/>
              <a:t> </a:t>
            </a:r>
            <a:r>
              <a:rPr lang="en-US" sz="2000" b="1" dirty="0" smtClean="0">
                <a:solidFill>
                  <a:srgbClr val="FF0000"/>
                </a:solidFill>
              </a:rPr>
              <a:t/>
            </a:r>
            <a:br>
              <a:rPr lang="en-US" sz="2000" b="1" dirty="0" smtClean="0">
                <a:solidFill>
                  <a:srgbClr val="FF0000"/>
                </a:solidFill>
              </a:rPr>
            </a:br>
            <a:r>
              <a:rPr lang="en-US" sz="2000" b="1" dirty="0" smtClean="0">
                <a:solidFill>
                  <a:srgbClr val="FF0000"/>
                </a:solidFill>
              </a:rPr>
              <a:t>G. Chen (MIT </a:t>
            </a:r>
            <a:r>
              <a:rPr lang="en-US" sz="1050" b="1" dirty="0" smtClean="0">
                <a:solidFill>
                  <a:srgbClr val="FF0000"/>
                </a:solidFill>
              </a:rPr>
              <a:t>Daniel, </a:t>
            </a:r>
            <a:r>
              <a:rPr lang="en-US" sz="1050" b="1" dirty="0" err="1" smtClean="0">
                <a:solidFill>
                  <a:srgbClr val="FF0000"/>
                </a:solidFill>
              </a:rPr>
              <a:t>Anurag</a:t>
            </a:r>
            <a:r>
              <a:rPr lang="en-US" sz="1050" b="1" dirty="0" smtClean="0">
                <a:solidFill>
                  <a:srgbClr val="FF0000"/>
                </a:solidFill>
              </a:rPr>
              <a:t> </a:t>
            </a:r>
            <a:r>
              <a:rPr lang="en-US" sz="2000" b="1" dirty="0" smtClean="0">
                <a:solidFill>
                  <a:srgbClr val="FF0000"/>
                </a:solidFill>
              </a:rPr>
              <a:t>)</a:t>
            </a:r>
            <a:br>
              <a:rPr lang="en-US" sz="2000" b="1" dirty="0" smtClean="0">
                <a:solidFill>
                  <a:srgbClr val="FF0000"/>
                </a:solidFill>
              </a:rPr>
            </a:br>
            <a:r>
              <a:rPr lang="en-US" sz="2000" b="1" dirty="0" smtClean="0">
                <a:solidFill>
                  <a:srgbClr val="FF0000"/>
                </a:solidFill>
              </a:rPr>
              <a:t>M. Chiesa (MIST </a:t>
            </a:r>
            <a:r>
              <a:rPr lang="en-US" sz="1050" b="1" dirty="0" smtClean="0">
                <a:solidFill>
                  <a:srgbClr val="FF0000"/>
                </a:solidFill>
              </a:rPr>
              <a:t>Ramez, Hadi</a:t>
            </a:r>
            <a:r>
              <a:rPr lang="en-US" sz="2000" b="1" dirty="0" smtClean="0">
                <a:solidFill>
                  <a:srgbClr val="FF0000"/>
                </a:solidFill>
              </a:rPr>
              <a:t>)</a:t>
            </a:r>
            <a:r>
              <a:rPr lang="en-US" sz="1800" dirty="0" smtClean="0"/>
              <a:t/>
            </a:r>
            <a:br>
              <a:rPr lang="en-US" sz="1800" dirty="0" smtClean="0"/>
            </a:br>
            <a:endParaRPr lang="en-US" sz="1800" dirty="0" smtClean="0"/>
          </a:p>
        </p:txBody>
      </p:sp>
      <p:sp>
        <p:nvSpPr>
          <p:cNvPr id="3075" name="Rectangle 10"/>
          <p:cNvSpPr>
            <a:spLocks noChangeArrowheads="1"/>
          </p:cNvSpPr>
          <p:nvPr/>
        </p:nvSpPr>
        <p:spPr bwMode="auto">
          <a:xfrm>
            <a:off x="5456238" y="1816100"/>
            <a:ext cx="2608262" cy="381000"/>
          </a:xfrm>
          <a:prstGeom prst="rect">
            <a:avLst/>
          </a:prstGeom>
          <a:noFill/>
          <a:ln w="9525">
            <a:noFill/>
            <a:miter lim="800000"/>
            <a:headEnd/>
            <a:tailEnd/>
          </a:ln>
        </p:spPr>
        <p:txBody>
          <a:bodyPr/>
          <a:lstStyle/>
          <a:p>
            <a:pPr>
              <a:spcBef>
                <a:spcPct val="20000"/>
              </a:spcBef>
            </a:pPr>
            <a:r>
              <a:rPr lang="nb-NO" sz="1800">
                <a:solidFill>
                  <a:srgbClr val="000000"/>
                </a:solidFill>
                <a:latin typeface="Arial Black" pitchFamily="34" charset="0"/>
              </a:rPr>
              <a:t>Accomplishments</a:t>
            </a:r>
            <a:r>
              <a:rPr lang="nb-NO" sz="1800">
                <a:latin typeface="Arial Black" pitchFamily="34" charset="0"/>
              </a:rPr>
              <a:t> </a:t>
            </a:r>
            <a:endParaRPr lang="en-US" sz="1800">
              <a:latin typeface="Arial Black" pitchFamily="34" charset="0"/>
            </a:endParaRPr>
          </a:p>
        </p:txBody>
      </p:sp>
      <p:sp>
        <p:nvSpPr>
          <p:cNvPr id="3076" name="Rectangle 6"/>
          <p:cNvSpPr>
            <a:spLocks noChangeArrowheads="1"/>
          </p:cNvSpPr>
          <p:nvPr/>
        </p:nvSpPr>
        <p:spPr bwMode="auto">
          <a:xfrm>
            <a:off x="1028700" y="1828800"/>
            <a:ext cx="2819400" cy="381000"/>
          </a:xfrm>
          <a:prstGeom prst="rect">
            <a:avLst/>
          </a:prstGeom>
          <a:noFill/>
          <a:ln w="9525">
            <a:noFill/>
            <a:miter lim="800000"/>
            <a:headEnd/>
            <a:tailEnd/>
          </a:ln>
        </p:spPr>
        <p:txBody>
          <a:bodyPr/>
          <a:lstStyle/>
          <a:p>
            <a:pPr>
              <a:spcBef>
                <a:spcPct val="20000"/>
              </a:spcBef>
            </a:pPr>
            <a:r>
              <a:rPr lang="en-US" sz="1800">
                <a:latin typeface="Arial Black" pitchFamily="34" charset="0"/>
              </a:rPr>
              <a:t>Research Objectives</a:t>
            </a:r>
          </a:p>
        </p:txBody>
      </p:sp>
      <p:sp>
        <p:nvSpPr>
          <p:cNvPr id="3077" name="Text Box 39"/>
          <p:cNvSpPr txBox="1">
            <a:spLocks noChangeArrowheads="1"/>
          </p:cNvSpPr>
          <p:nvPr/>
        </p:nvSpPr>
        <p:spPr bwMode="auto">
          <a:xfrm>
            <a:off x="990600" y="1828800"/>
            <a:ext cx="3429000" cy="276225"/>
          </a:xfrm>
          <a:prstGeom prst="rect">
            <a:avLst/>
          </a:prstGeom>
          <a:noFill/>
          <a:ln w="9525">
            <a:noFill/>
            <a:miter lim="800000"/>
            <a:headEnd/>
            <a:tailEnd/>
          </a:ln>
        </p:spPr>
        <p:txBody>
          <a:bodyPr>
            <a:spAutoFit/>
          </a:bodyPr>
          <a:lstStyle/>
          <a:p>
            <a:pPr>
              <a:spcBef>
                <a:spcPct val="50000"/>
              </a:spcBef>
            </a:pPr>
            <a:endParaRPr lang="nb-NO">
              <a:latin typeface="Times New Roman" pitchFamily="18" charset="0"/>
            </a:endParaRPr>
          </a:p>
        </p:txBody>
      </p:sp>
      <p:sp>
        <p:nvSpPr>
          <p:cNvPr id="3078" name="Text Box 40"/>
          <p:cNvSpPr txBox="1">
            <a:spLocks noChangeArrowheads="1"/>
          </p:cNvSpPr>
          <p:nvPr/>
        </p:nvSpPr>
        <p:spPr bwMode="auto">
          <a:xfrm>
            <a:off x="115888" y="2192338"/>
            <a:ext cx="4033837" cy="1489075"/>
          </a:xfrm>
          <a:prstGeom prst="rect">
            <a:avLst/>
          </a:prstGeom>
          <a:noFill/>
          <a:ln w="9525">
            <a:noFill/>
            <a:miter lim="800000"/>
            <a:headEnd/>
            <a:tailEnd/>
          </a:ln>
        </p:spPr>
        <p:txBody>
          <a:bodyPr lIns="0" tIns="0" rIns="0" bIns="0">
            <a:spAutoFit/>
          </a:bodyPr>
          <a:lstStyle/>
          <a:p>
            <a:pPr marL="112713" indent="-112713" algn="just">
              <a:spcBef>
                <a:spcPct val="50000"/>
              </a:spcBef>
              <a:buFont typeface="Arial" charset="0"/>
              <a:buChar char="•"/>
            </a:pPr>
            <a:r>
              <a:rPr lang="en-GB" sz="1400" dirty="0">
                <a:solidFill>
                  <a:srgbClr val="000000"/>
                </a:solidFill>
                <a:cs typeface="Times New Roman" pitchFamily="18" charset="0"/>
              </a:rPr>
              <a:t>Hybrid solar thermoelectric modelling and cell fabrication </a:t>
            </a:r>
          </a:p>
          <a:p>
            <a:pPr marL="112713" indent="-112713" algn="just">
              <a:spcBef>
                <a:spcPct val="50000"/>
              </a:spcBef>
              <a:buFont typeface="Arial" charset="0"/>
              <a:buChar char="•"/>
            </a:pPr>
            <a:r>
              <a:rPr lang="en-GB" sz="1400" dirty="0">
                <a:solidFill>
                  <a:srgbClr val="000000"/>
                </a:solidFill>
                <a:cs typeface="Times New Roman" pitchFamily="18" charset="0"/>
              </a:rPr>
              <a:t>Design modelling  and fabrication of frequency selective surfaces</a:t>
            </a:r>
          </a:p>
          <a:p>
            <a:pPr marL="112713" indent="-112713" algn="just">
              <a:spcBef>
                <a:spcPct val="50000"/>
              </a:spcBef>
              <a:buFont typeface="Arial" charset="0"/>
              <a:buChar char="•"/>
            </a:pPr>
            <a:r>
              <a:rPr lang="en-GB" sz="1400" dirty="0">
                <a:solidFill>
                  <a:srgbClr val="000000"/>
                </a:solidFill>
                <a:cs typeface="Times New Roman" pitchFamily="18" charset="0"/>
              </a:rPr>
              <a:t>Design and fabrication of high efficient hybrid system.</a:t>
            </a:r>
          </a:p>
        </p:txBody>
      </p:sp>
      <p:pic>
        <p:nvPicPr>
          <p:cNvPr id="3079" name="Picture 19"/>
          <p:cNvPicPr>
            <a:picLocks noChangeAspect="1" noChangeArrowheads="1"/>
          </p:cNvPicPr>
          <p:nvPr/>
        </p:nvPicPr>
        <p:blipFill>
          <a:blip r:embed="rId3"/>
          <a:srcRect/>
          <a:stretch>
            <a:fillRect/>
          </a:stretch>
        </p:blipFill>
        <p:spPr bwMode="auto">
          <a:xfrm>
            <a:off x="7634288" y="433388"/>
            <a:ext cx="931862" cy="1152525"/>
          </a:xfrm>
          <a:prstGeom prst="rect">
            <a:avLst/>
          </a:prstGeom>
          <a:noFill/>
          <a:ln w="9525">
            <a:noFill/>
            <a:miter lim="800000"/>
            <a:headEnd/>
            <a:tailEnd/>
          </a:ln>
        </p:spPr>
      </p:pic>
      <p:sp>
        <p:nvSpPr>
          <p:cNvPr id="3080" name="Text Box 40"/>
          <p:cNvSpPr txBox="1">
            <a:spLocks noChangeArrowheads="1"/>
          </p:cNvSpPr>
          <p:nvPr/>
        </p:nvSpPr>
        <p:spPr bwMode="auto">
          <a:xfrm>
            <a:off x="4457700" y="2159000"/>
            <a:ext cx="4686300" cy="1938338"/>
          </a:xfrm>
          <a:prstGeom prst="rect">
            <a:avLst/>
          </a:prstGeom>
          <a:noFill/>
          <a:ln w="9525">
            <a:noFill/>
            <a:miter lim="800000"/>
            <a:headEnd/>
            <a:tailEnd/>
          </a:ln>
        </p:spPr>
        <p:txBody>
          <a:bodyPr lIns="0" tIns="0" rIns="0" bIns="0">
            <a:spAutoFit/>
          </a:bodyPr>
          <a:lstStyle/>
          <a:p>
            <a:pPr marL="228600" indent="-141288">
              <a:buFontTx/>
              <a:buChar char="•"/>
              <a:tabLst>
                <a:tab pos="228600" algn="l"/>
              </a:tabLst>
            </a:pPr>
            <a:r>
              <a:rPr lang="en-US" sz="1400"/>
              <a:t>A methodology for the design of high performance hybrid     </a:t>
            </a:r>
          </a:p>
          <a:p>
            <a:pPr marL="228600" indent="-141288">
              <a:tabLst>
                <a:tab pos="228600" algn="l"/>
              </a:tabLst>
            </a:pPr>
            <a:r>
              <a:rPr lang="en-US" sz="1400"/>
              <a:t>	system was proposed.</a:t>
            </a:r>
          </a:p>
          <a:p>
            <a:pPr marL="228600" indent="-141288">
              <a:buFontTx/>
              <a:buChar char="•"/>
              <a:tabLst>
                <a:tab pos="228600" algn="l"/>
              </a:tabLst>
            </a:pPr>
            <a:endParaRPr lang="en-US" sz="1400"/>
          </a:p>
          <a:p>
            <a:pPr marL="228600" indent="-141288">
              <a:buFontTx/>
              <a:buChar char="•"/>
              <a:tabLst>
                <a:tab pos="228600" algn="l"/>
              </a:tabLst>
            </a:pPr>
            <a:r>
              <a:rPr lang="en-US" sz="1400"/>
              <a:t>A solar thermoelectric generator prototype has been  </a:t>
            </a:r>
          </a:p>
          <a:p>
            <a:pPr marL="228600" indent="-141288">
              <a:tabLst>
                <a:tab pos="228600" algn="l"/>
              </a:tabLst>
            </a:pPr>
            <a:r>
              <a:rPr lang="en-US" sz="1400"/>
              <a:t>	constructed and performance tests are in progress.</a:t>
            </a:r>
          </a:p>
          <a:p>
            <a:pPr marL="228600" indent="-141288">
              <a:buFontTx/>
              <a:buChar char="•"/>
              <a:tabLst>
                <a:tab pos="228600" algn="l"/>
              </a:tabLst>
            </a:pPr>
            <a:endParaRPr lang="en-US" sz="1400"/>
          </a:p>
          <a:p>
            <a:pPr marL="228600" indent="-141288">
              <a:buFontTx/>
              <a:buChar char="•"/>
              <a:tabLst>
                <a:tab pos="228600" algn="l"/>
              </a:tabLst>
            </a:pPr>
            <a:r>
              <a:rPr lang="en-US" sz="1400"/>
              <a:t>The effect of surface plasmons are explored from a </a:t>
            </a:r>
          </a:p>
          <a:p>
            <a:pPr marL="228600" indent="-141288">
              <a:tabLst>
                <a:tab pos="228600" algn="l"/>
              </a:tabLst>
            </a:pPr>
            <a:r>
              <a:rPr lang="en-US" sz="1400"/>
              <a:t>	theoretical and experimental point of view for the </a:t>
            </a:r>
          </a:p>
          <a:p>
            <a:pPr marL="228600" indent="-141288">
              <a:tabLst>
                <a:tab pos="228600" algn="l"/>
              </a:tabLst>
            </a:pPr>
            <a:r>
              <a:rPr lang="en-US" sz="1400"/>
              <a:t>	development of frequency selective surfaces. </a:t>
            </a:r>
            <a:endParaRPr lang="en-GB" sz="1400">
              <a:solidFill>
                <a:srgbClr val="000000"/>
              </a:solidFill>
              <a:cs typeface="Times New Roman" pitchFamily="18" charset="0"/>
            </a:endParaRPr>
          </a:p>
        </p:txBody>
      </p:sp>
      <p:pic>
        <p:nvPicPr>
          <p:cNvPr id="3081" name="Picture 21" descr="image5"/>
          <p:cNvPicPr>
            <a:picLocks noChangeAspect="1" noChangeArrowheads="1"/>
          </p:cNvPicPr>
          <p:nvPr/>
        </p:nvPicPr>
        <p:blipFill>
          <a:blip r:embed="rId4"/>
          <a:srcRect/>
          <a:stretch>
            <a:fillRect/>
          </a:stretch>
        </p:blipFill>
        <p:spPr bwMode="auto">
          <a:xfrm>
            <a:off x="5876925" y="4465638"/>
            <a:ext cx="2497138" cy="1871662"/>
          </a:xfrm>
          <a:prstGeom prst="rect">
            <a:avLst/>
          </a:prstGeom>
          <a:noFill/>
          <a:ln w="9525">
            <a:noFill/>
            <a:miter lim="800000"/>
            <a:headEnd/>
            <a:tailEnd/>
          </a:ln>
        </p:spPr>
      </p:pic>
      <p:pic>
        <p:nvPicPr>
          <p:cNvPr id="3082" name="Picture 27" descr="IMG_0111"/>
          <p:cNvPicPr>
            <a:picLocks noChangeAspect="1" noChangeArrowheads="1"/>
          </p:cNvPicPr>
          <p:nvPr/>
        </p:nvPicPr>
        <p:blipFill>
          <a:blip r:embed="rId5"/>
          <a:srcRect/>
          <a:stretch>
            <a:fillRect/>
          </a:stretch>
        </p:blipFill>
        <p:spPr bwMode="auto">
          <a:xfrm>
            <a:off x="808038" y="4478338"/>
            <a:ext cx="1997075" cy="1858962"/>
          </a:xfrm>
          <a:prstGeom prst="rect">
            <a:avLst/>
          </a:prstGeom>
          <a:noFill/>
          <a:ln w="9525">
            <a:noFill/>
            <a:miter lim="800000"/>
            <a:headEnd/>
            <a:tailEnd/>
          </a:ln>
        </p:spPr>
      </p:pic>
      <p:sp>
        <p:nvSpPr>
          <p:cNvPr id="3083" name="Text Box 28"/>
          <p:cNvSpPr txBox="1">
            <a:spLocks noChangeArrowheads="1"/>
          </p:cNvSpPr>
          <p:nvPr/>
        </p:nvSpPr>
        <p:spPr bwMode="auto">
          <a:xfrm>
            <a:off x="539750" y="4197350"/>
            <a:ext cx="2649538" cy="304800"/>
          </a:xfrm>
          <a:prstGeom prst="rect">
            <a:avLst/>
          </a:prstGeom>
          <a:noFill/>
          <a:ln w="9525">
            <a:noFill/>
            <a:miter lim="800000"/>
            <a:headEnd/>
            <a:tailEnd/>
          </a:ln>
        </p:spPr>
        <p:txBody>
          <a:bodyPr wrap="none">
            <a:spAutoFit/>
          </a:bodyPr>
          <a:lstStyle/>
          <a:p>
            <a:r>
              <a:rPr lang="nb-NO" sz="1400">
                <a:latin typeface="Arial Black" pitchFamily="34" charset="0"/>
              </a:rPr>
              <a:t>Material characterization</a:t>
            </a:r>
          </a:p>
        </p:txBody>
      </p:sp>
      <p:sp>
        <p:nvSpPr>
          <p:cNvPr id="3084" name="Text Box 29"/>
          <p:cNvSpPr txBox="1">
            <a:spLocks noChangeArrowheads="1"/>
          </p:cNvSpPr>
          <p:nvPr/>
        </p:nvSpPr>
        <p:spPr bwMode="auto">
          <a:xfrm>
            <a:off x="3305175" y="4217988"/>
            <a:ext cx="2052638" cy="517525"/>
          </a:xfrm>
          <a:prstGeom prst="rect">
            <a:avLst/>
          </a:prstGeom>
          <a:noFill/>
          <a:ln w="9525">
            <a:noFill/>
            <a:miter lim="800000"/>
            <a:headEnd/>
            <a:tailEnd/>
          </a:ln>
        </p:spPr>
        <p:txBody>
          <a:bodyPr wrap="none">
            <a:spAutoFit/>
          </a:bodyPr>
          <a:lstStyle/>
          <a:p>
            <a:pPr algn="ctr"/>
            <a:r>
              <a:rPr lang="nb-NO" sz="1400">
                <a:latin typeface="Arial Black" pitchFamily="34" charset="0"/>
              </a:rPr>
              <a:t>System </a:t>
            </a:r>
          </a:p>
          <a:p>
            <a:pPr algn="ctr"/>
            <a:r>
              <a:rPr lang="nb-NO" sz="1400">
                <a:latin typeface="Arial Black" pitchFamily="34" charset="0"/>
              </a:rPr>
              <a:t>modelling &amp; design</a:t>
            </a:r>
            <a:endParaRPr lang="nb-NO" sz="1300">
              <a:latin typeface="Arial Black" pitchFamily="34" charset="0"/>
            </a:endParaRPr>
          </a:p>
        </p:txBody>
      </p:sp>
      <p:sp>
        <p:nvSpPr>
          <p:cNvPr id="3085" name="Text Box 30"/>
          <p:cNvSpPr txBox="1">
            <a:spLocks noChangeArrowheads="1"/>
          </p:cNvSpPr>
          <p:nvPr/>
        </p:nvSpPr>
        <p:spPr bwMode="auto">
          <a:xfrm>
            <a:off x="6146800" y="4197350"/>
            <a:ext cx="2003425" cy="304800"/>
          </a:xfrm>
          <a:prstGeom prst="rect">
            <a:avLst/>
          </a:prstGeom>
          <a:noFill/>
          <a:ln w="9525">
            <a:noFill/>
            <a:miter lim="800000"/>
            <a:headEnd/>
            <a:tailEnd/>
          </a:ln>
        </p:spPr>
        <p:txBody>
          <a:bodyPr wrap="none">
            <a:spAutoFit/>
          </a:bodyPr>
          <a:lstStyle/>
          <a:p>
            <a:r>
              <a:rPr lang="nb-NO" sz="1400">
                <a:latin typeface="Arial Black" pitchFamily="34" charset="0"/>
              </a:rPr>
              <a:t>STG cell</a:t>
            </a:r>
            <a:r>
              <a:rPr lang="nb-NO" sz="1400">
                <a:solidFill>
                  <a:schemeClr val="bg1"/>
                </a:solidFill>
                <a:latin typeface="Arial Black" pitchFamily="34" charset="0"/>
              </a:rPr>
              <a:t> </a:t>
            </a:r>
            <a:r>
              <a:rPr lang="nb-NO" sz="1400">
                <a:latin typeface="Arial Black" pitchFamily="34" charset="0"/>
              </a:rPr>
              <a:t>prototype</a:t>
            </a:r>
            <a:endParaRPr lang="nb-NO" sz="1300">
              <a:latin typeface="Arial Black" pitchFamily="34" charset="0"/>
            </a:endParaRPr>
          </a:p>
        </p:txBody>
      </p:sp>
      <p:pic>
        <p:nvPicPr>
          <p:cNvPr id="3086" name="Picture 32" descr="gang2"/>
          <p:cNvPicPr>
            <a:picLocks noChangeAspect="1" noChangeArrowheads="1"/>
          </p:cNvPicPr>
          <p:nvPr/>
        </p:nvPicPr>
        <p:blipFill>
          <a:blip r:embed="rId6"/>
          <a:srcRect/>
          <a:stretch>
            <a:fillRect/>
          </a:stretch>
        </p:blipFill>
        <p:spPr bwMode="auto">
          <a:xfrm>
            <a:off x="636588" y="433388"/>
            <a:ext cx="939800" cy="1152525"/>
          </a:xfrm>
          <a:prstGeom prst="rect">
            <a:avLst/>
          </a:prstGeom>
          <a:noFill/>
          <a:ln w="9525">
            <a:noFill/>
            <a:miter lim="800000"/>
            <a:headEnd/>
            <a:tailEnd/>
          </a:ln>
        </p:spPr>
      </p:pic>
      <p:pic>
        <p:nvPicPr>
          <p:cNvPr id="3087" name="Picture 4" descr="eta vs I for different q data set 9"/>
          <p:cNvPicPr>
            <a:picLocks noChangeAspect="1" noChangeArrowheads="1"/>
          </p:cNvPicPr>
          <p:nvPr/>
        </p:nvPicPr>
        <p:blipFill>
          <a:blip r:embed="rId7"/>
          <a:srcRect/>
          <a:stretch>
            <a:fillRect/>
          </a:stretch>
        </p:blipFill>
        <p:spPr bwMode="auto">
          <a:xfrm>
            <a:off x="2895600" y="4762500"/>
            <a:ext cx="2895600" cy="1631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2"/>
          <p:cNvSpPr>
            <a:spLocks noGrp="1"/>
          </p:cNvSpPr>
          <p:nvPr>
            <p:ph type="ctrTitle"/>
          </p:nvPr>
        </p:nvSpPr>
        <p:spPr>
          <a:xfrm>
            <a:off x="1828800" y="685800"/>
            <a:ext cx="5181600" cy="762538"/>
          </a:xfrm>
        </p:spPr>
        <p:txBody>
          <a:bodyPr/>
          <a:lstStyle/>
          <a:p>
            <a:pPr algn="ctr"/>
            <a:r>
              <a:rPr lang="en-US" sz="2800" dirty="0" smtClean="0"/>
              <a:t>Novel Method for the </a:t>
            </a:r>
            <a:br>
              <a:rPr lang="en-US" sz="2800" dirty="0" smtClean="0"/>
            </a:br>
            <a:r>
              <a:rPr lang="en-US" sz="2800" dirty="0" smtClean="0"/>
              <a:t>Characterization of Thin Films</a:t>
            </a:r>
            <a:r>
              <a:rPr lang="en-US" sz="3200" dirty="0" smtClean="0"/>
              <a:t/>
            </a:r>
            <a:br>
              <a:rPr lang="en-US" sz="3200" dirty="0" smtClean="0"/>
            </a:br>
            <a:r>
              <a:rPr lang="en-US" sz="3200" dirty="0" smtClean="0"/>
              <a:t> </a:t>
            </a:r>
            <a:r>
              <a:rPr lang="en-US" dirty="0" smtClean="0"/>
              <a:t/>
            </a:r>
            <a:br>
              <a:rPr lang="en-US" dirty="0" smtClean="0"/>
            </a:br>
            <a:endParaRPr lang="en-US" dirty="0" smtClean="0"/>
          </a:p>
        </p:txBody>
      </p:sp>
      <p:sp>
        <p:nvSpPr>
          <p:cNvPr id="15" name="TextBox 14"/>
          <p:cNvSpPr txBox="1"/>
          <p:nvPr/>
        </p:nvSpPr>
        <p:spPr>
          <a:xfrm>
            <a:off x="915885" y="3894482"/>
            <a:ext cx="1129047" cy="230832"/>
          </a:xfrm>
          <a:prstGeom prst="rect">
            <a:avLst/>
          </a:prstGeom>
          <a:solidFill>
            <a:schemeClr val="bg1"/>
          </a:solidFill>
        </p:spPr>
        <p:txBody>
          <a:bodyPr wrap="square" rtlCol="0">
            <a:spAutoFit/>
          </a:bodyPr>
          <a:lstStyle/>
          <a:p>
            <a:r>
              <a:rPr lang="en-US" sz="900" b="1" dirty="0" smtClean="0"/>
              <a:t>LENS Laboratory</a:t>
            </a:r>
            <a:endParaRPr lang="en-US" sz="900" b="1" dirty="0"/>
          </a:p>
        </p:txBody>
      </p:sp>
      <p:sp>
        <p:nvSpPr>
          <p:cNvPr id="18" name="TextBox 17"/>
          <p:cNvSpPr txBox="1"/>
          <p:nvPr/>
        </p:nvSpPr>
        <p:spPr>
          <a:xfrm>
            <a:off x="143214" y="1741713"/>
            <a:ext cx="4196558" cy="1908215"/>
          </a:xfrm>
          <a:prstGeom prst="rect">
            <a:avLst/>
          </a:prstGeom>
          <a:solidFill>
            <a:schemeClr val="bg2">
              <a:lumMod val="40000"/>
              <a:lumOff val="60000"/>
              <a:alpha val="25000"/>
            </a:schemeClr>
          </a:solidFill>
          <a:ln>
            <a:solidFill>
              <a:schemeClr val="tx1"/>
            </a:solidFill>
          </a:ln>
        </p:spPr>
        <p:txBody>
          <a:bodyPr wrap="square" rtlCol="0">
            <a:spAutoFit/>
          </a:bodyPr>
          <a:lstStyle/>
          <a:p>
            <a:pPr algn="ctr"/>
            <a:r>
              <a:rPr lang="en-US" sz="2000" b="1" dirty="0" smtClean="0"/>
              <a:t>Research Objectives:</a:t>
            </a:r>
          </a:p>
          <a:p>
            <a:pPr algn="ctr"/>
            <a:endParaRPr lang="en-US" sz="1400" dirty="0" smtClean="0"/>
          </a:p>
          <a:p>
            <a:pPr marL="174625" indent="-174625" algn="just">
              <a:buFont typeface="Arial" pitchFamily="34" charset="0"/>
              <a:buChar char="•"/>
            </a:pPr>
            <a:r>
              <a:rPr lang="en-US" sz="1400" dirty="0" smtClean="0"/>
              <a:t>Further develop experiments for the characterization of thin films by means of optical   technique. </a:t>
            </a:r>
          </a:p>
          <a:p>
            <a:pPr marL="174625" indent="-174625" algn="just">
              <a:buFont typeface="Arial" pitchFamily="34" charset="0"/>
              <a:buChar char="•"/>
            </a:pPr>
            <a:endParaRPr lang="en-US" sz="1400" dirty="0" smtClean="0"/>
          </a:p>
          <a:p>
            <a:pPr marL="174625" indent="-174625" algn="just">
              <a:buFont typeface="Arial" pitchFamily="34" charset="0"/>
              <a:buChar char="•"/>
            </a:pPr>
            <a:r>
              <a:rPr lang="en-US" sz="1400" dirty="0" smtClean="0"/>
              <a:t>Understand the energy transfer mechanisms and thermal properties of thin films is important</a:t>
            </a:r>
            <a:endParaRPr lang="en-US" sz="1400" dirty="0"/>
          </a:p>
        </p:txBody>
      </p:sp>
      <p:pic>
        <p:nvPicPr>
          <p:cNvPr id="19" name="Picture 3"/>
          <p:cNvPicPr>
            <a:picLocks noChangeAspect="1" noChangeArrowheads="1"/>
          </p:cNvPicPr>
          <p:nvPr/>
        </p:nvPicPr>
        <p:blipFill>
          <a:blip r:embed="rId3"/>
          <a:srcRect/>
          <a:stretch>
            <a:fillRect/>
          </a:stretch>
        </p:blipFill>
        <p:spPr bwMode="auto">
          <a:xfrm>
            <a:off x="3007871" y="4056922"/>
            <a:ext cx="3240529" cy="2420078"/>
          </a:xfrm>
          <a:prstGeom prst="rect">
            <a:avLst/>
          </a:prstGeom>
          <a:noFill/>
          <a:ln w="9525">
            <a:noFill/>
            <a:miter lim="800000"/>
            <a:headEnd/>
            <a:tailEnd/>
          </a:ln>
          <a:effectLst/>
        </p:spPr>
      </p:pic>
      <p:sp>
        <p:nvSpPr>
          <p:cNvPr id="21" name="TextBox 20"/>
          <p:cNvSpPr txBox="1"/>
          <p:nvPr/>
        </p:nvSpPr>
        <p:spPr>
          <a:xfrm>
            <a:off x="3872903" y="3895858"/>
            <a:ext cx="1763114" cy="230832"/>
          </a:xfrm>
          <a:prstGeom prst="rect">
            <a:avLst/>
          </a:prstGeom>
          <a:solidFill>
            <a:schemeClr val="bg1"/>
          </a:solidFill>
        </p:spPr>
        <p:txBody>
          <a:bodyPr wrap="square" rtlCol="0">
            <a:spAutoFit/>
          </a:bodyPr>
          <a:lstStyle/>
          <a:p>
            <a:r>
              <a:rPr lang="en-US" sz="900" b="1" dirty="0" smtClean="0"/>
              <a:t>Frequency measurement</a:t>
            </a:r>
            <a:endParaRPr lang="en-US" sz="900" b="1" dirty="0"/>
          </a:p>
        </p:txBody>
      </p:sp>
      <p:sp>
        <p:nvSpPr>
          <p:cNvPr id="24" name="TextBox 23"/>
          <p:cNvSpPr txBox="1"/>
          <p:nvPr/>
        </p:nvSpPr>
        <p:spPr>
          <a:xfrm>
            <a:off x="4591043" y="1737630"/>
            <a:ext cx="4204613" cy="1908215"/>
          </a:xfrm>
          <a:prstGeom prst="rect">
            <a:avLst/>
          </a:prstGeom>
          <a:solidFill>
            <a:schemeClr val="bg2">
              <a:lumMod val="40000"/>
              <a:lumOff val="60000"/>
              <a:alpha val="25000"/>
            </a:schemeClr>
          </a:solidFill>
          <a:ln>
            <a:solidFill>
              <a:schemeClr val="tx1"/>
            </a:solidFill>
          </a:ln>
        </p:spPr>
        <p:txBody>
          <a:bodyPr wrap="square" rtlCol="0">
            <a:spAutoFit/>
          </a:bodyPr>
          <a:lstStyle/>
          <a:p>
            <a:pPr algn="ctr"/>
            <a:r>
              <a:rPr lang="en-US" sz="2000" b="1" dirty="0" smtClean="0"/>
              <a:t>Relevance to Masdar Initiative:</a:t>
            </a:r>
          </a:p>
          <a:p>
            <a:pPr algn="ctr"/>
            <a:endParaRPr lang="en-US" sz="1400" b="1" dirty="0" smtClean="0"/>
          </a:p>
          <a:p>
            <a:pPr marL="231775" indent="-231775" algn="just">
              <a:buFont typeface="Arial" pitchFamily="34" charset="0"/>
              <a:buChar char="•"/>
            </a:pPr>
            <a:r>
              <a:rPr lang="en-US" sz="1400" dirty="0" smtClean="0"/>
              <a:t>The techniques can be used to test thin film used in for the PV module of Masdar PV</a:t>
            </a:r>
          </a:p>
          <a:p>
            <a:pPr marL="231775" indent="-231775" algn="just">
              <a:buFont typeface="Arial" pitchFamily="34" charset="0"/>
              <a:buChar char="•"/>
            </a:pPr>
            <a:endParaRPr lang="en-US" sz="1400" dirty="0" smtClean="0"/>
          </a:p>
          <a:p>
            <a:pPr marL="231775" indent="-231775" algn="just">
              <a:buFont typeface="Arial" pitchFamily="34" charset="0"/>
              <a:buChar char="•"/>
            </a:pPr>
            <a:r>
              <a:rPr lang="en-US" sz="1400" dirty="0" smtClean="0"/>
              <a:t>The frequency domain measurement can be build around continuum laser leading to a consistent cost reduction</a:t>
            </a:r>
          </a:p>
        </p:txBody>
      </p:sp>
      <p:pic>
        <p:nvPicPr>
          <p:cNvPr id="26" name="Picture 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064569" y="4191000"/>
            <a:ext cx="3003231" cy="1905000"/>
          </a:xfrm>
          <a:prstGeom prst="rect">
            <a:avLst/>
          </a:prstGeom>
          <a:solidFill>
            <a:schemeClr val="bg1"/>
          </a:solidFill>
          <a:ln w="9525">
            <a:noFill/>
            <a:miter lim="800000"/>
            <a:headEnd/>
            <a:tailEnd/>
          </a:ln>
          <a:effectLst/>
        </p:spPr>
      </p:pic>
      <p:sp>
        <p:nvSpPr>
          <p:cNvPr id="27" name="TextBox 26"/>
          <p:cNvSpPr txBox="1"/>
          <p:nvPr/>
        </p:nvSpPr>
        <p:spPr>
          <a:xfrm>
            <a:off x="6894847" y="3886200"/>
            <a:ext cx="1484382" cy="230832"/>
          </a:xfrm>
          <a:prstGeom prst="rect">
            <a:avLst/>
          </a:prstGeom>
          <a:solidFill>
            <a:schemeClr val="bg1"/>
          </a:solidFill>
        </p:spPr>
        <p:txBody>
          <a:bodyPr wrap="square" rtlCol="0">
            <a:spAutoFit/>
          </a:bodyPr>
          <a:lstStyle/>
          <a:p>
            <a:r>
              <a:rPr lang="en-US" sz="900" b="1" dirty="0" smtClean="0"/>
              <a:t>Pump probe scheme</a:t>
            </a:r>
            <a:endParaRPr lang="en-US" sz="900" b="1" dirty="0"/>
          </a:p>
        </p:txBody>
      </p:sp>
      <p:grpSp>
        <p:nvGrpSpPr>
          <p:cNvPr id="2" name="Group 11"/>
          <p:cNvGrpSpPr/>
          <p:nvPr/>
        </p:nvGrpSpPr>
        <p:grpSpPr>
          <a:xfrm>
            <a:off x="1830614" y="985556"/>
            <a:ext cx="5511800" cy="582974"/>
            <a:chOff x="2348786" y="1295837"/>
            <a:chExt cx="4572000" cy="584777"/>
          </a:xfrm>
        </p:grpSpPr>
        <p:sp>
          <p:nvSpPr>
            <p:cNvPr id="13" name="Rounded Rectangle 12"/>
            <p:cNvSpPr/>
            <p:nvPr/>
          </p:nvSpPr>
          <p:spPr>
            <a:xfrm>
              <a:off x="3348376" y="1309992"/>
              <a:ext cx="2572821" cy="559671"/>
            </a:xfrm>
            <a:prstGeom prst="roundRect">
              <a:avLst/>
            </a:prstGeom>
            <a:solidFill>
              <a:schemeClr val="bg2">
                <a:lumMod val="20000"/>
                <a:lumOff val="80000"/>
                <a:alpha val="2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348786" y="1295837"/>
              <a:ext cx="4572000" cy="584777"/>
            </a:xfrm>
            <a:prstGeom prst="rect">
              <a:avLst/>
            </a:prstGeom>
          </p:spPr>
          <p:txBody>
            <a:bodyPr wrap="square">
              <a:spAutoFit/>
            </a:bodyPr>
            <a:lstStyle/>
            <a:p>
              <a:pPr algn="ctr"/>
              <a:r>
                <a:rPr lang="en-US" sz="1600" b="1" dirty="0" smtClean="0"/>
                <a:t>Dr. Matteo Chiesa </a:t>
              </a:r>
            </a:p>
            <a:p>
              <a:pPr algn="ctr"/>
              <a:r>
                <a:rPr lang="en-US" sz="1600" b="1" dirty="0" smtClean="0"/>
                <a:t>R. Cheaito</a:t>
              </a:r>
              <a:endParaRPr lang="en-US" sz="1600" b="1" dirty="0"/>
            </a:p>
          </p:txBody>
        </p:sp>
      </p:grpSp>
      <p:pic>
        <p:nvPicPr>
          <p:cNvPr id="16" name="Picture 4"/>
          <p:cNvPicPr>
            <a:picLocks noChangeAspect="1" noChangeArrowheads="1"/>
          </p:cNvPicPr>
          <p:nvPr/>
        </p:nvPicPr>
        <p:blipFill>
          <a:blip r:embed="rId5"/>
          <a:srcRect/>
          <a:stretch>
            <a:fillRect/>
          </a:stretch>
        </p:blipFill>
        <p:spPr bwMode="auto">
          <a:xfrm>
            <a:off x="7331618" y="266659"/>
            <a:ext cx="1102994" cy="1361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3" descr="1"/>
          <p:cNvPicPr>
            <a:picLocks noChangeAspect="1" noChangeArrowheads="1"/>
          </p:cNvPicPr>
          <p:nvPr/>
        </p:nvPicPr>
        <p:blipFill>
          <a:blip r:embed="rId6"/>
          <a:srcRect/>
          <a:stretch>
            <a:fillRect/>
          </a:stretch>
        </p:blipFill>
        <p:spPr bwMode="auto">
          <a:xfrm>
            <a:off x="228600" y="4209652"/>
            <a:ext cx="2667000" cy="19956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835" y="229735"/>
            <a:ext cx="9069165" cy="609600"/>
          </a:xfrm>
        </p:spPr>
        <p:txBody>
          <a:bodyPr>
            <a:noAutofit/>
          </a:bodyPr>
          <a:lstStyle/>
          <a:p>
            <a:pPr marL="88900" indent="-88900" algn="ctr"/>
            <a:r>
              <a:rPr lang="en-US" sz="2800" kern="1200" dirty="0" smtClean="0">
                <a:solidFill>
                  <a:schemeClr val="tx2"/>
                </a:solidFill>
                <a:sym typeface="Arial" charset="0"/>
              </a:rPr>
              <a:t>Design, optimization and demonstration of low-cost devices for </a:t>
            </a:r>
            <a:r>
              <a:rPr lang="en-US" sz="2800" kern="1200" dirty="0" err="1" smtClean="0">
                <a:solidFill>
                  <a:schemeClr val="tx2"/>
                </a:solidFill>
                <a:sym typeface="Arial" charset="0"/>
              </a:rPr>
              <a:t>thermophotovoltaics</a:t>
            </a:r>
            <a:endParaRPr lang="en-US" sz="2800" kern="1200" dirty="0" smtClean="0">
              <a:solidFill>
                <a:schemeClr val="tx2"/>
              </a:solidFill>
              <a:sym typeface="Arial" charset="0"/>
            </a:endParaRPr>
          </a:p>
        </p:txBody>
      </p:sp>
      <p:pic>
        <p:nvPicPr>
          <p:cNvPr id="1026" name="Picture 2"/>
          <p:cNvPicPr>
            <a:picLocks noChangeAspect="1" noChangeArrowheads="1"/>
          </p:cNvPicPr>
          <p:nvPr/>
        </p:nvPicPr>
        <p:blipFill>
          <a:blip r:embed="rId2"/>
          <a:srcRect/>
          <a:stretch>
            <a:fillRect/>
          </a:stretch>
        </p:blipFill>
        <p:spPr bwMode="auto">
          <a:xfrm>
            <a:off x="5660573" y="2394856"/>
            <a:ext cx="3309316" cy="3526972"/>
          </a:xfrm>
          <a:prstGeom prst="rect">
            <a:avLst/>
          </a:prstGeom>
          <a:noFill/>
          <a:ln w="9525">
            <a:noFill/>
            <a:miter lim="800000"/>
            <a:headEnd/>
            <a:tailEnd/>
          </a:ln>
        </p:spPr>
      </p:pic>
      <p:sp>
        <p:nvSpPr>
          <p:cNvPr id="10" name="Rectangle 9"/>
          <p:cNvSpPr/>
          <p:nvPr/>
        </p:nvSpPr>
        <p:spPr>
          <a:xfrm>
            <a:off x="5661363" y="5974026"/>
            <a:ext cx="3365024" cy="276999"/>
          </a:xfrm>
          <a:prstGeom prst="rect">
            <a:avLst/>
          </a:prstGeom>
        </p:spPr>
        <p:txBody>
          <a:bodyPr wrap="none">
            <a:spAutoFit/>
          </a:bodyPr>
          <a:lstStyle/>
          <a:p>
            <a:r>
              <a:rPr lang="en-US" sz="1200" i="1" dirty="0" smtClean="0">
                <a:solidFill>
                  <a:schemeClr val="accent3"/>
                </a:solidFill>
                <a:latin typeface="Arial"/>
              </a:rPr>
              <a:t>Schematic of a TPV system with Filter and SE.</a:t>
            </a:r>
            <a:endParaRPr lang="en-US" sz="1200" i="1" dirty="0" smtClean="0">
              <a:latin typeface="Arial"/>
            </a:endParaRPr>
          </a:p>
        </p:txBody>
      </p:sp>
      <p:sp>
        <p:nvSpPr>
          <p:cNvPr id="11" name="Rectangle 10"/>
          <p:cNvSpPr/>
          <p:nvPr/>
        </p:nvSpPr>
        <p:spPr>
          <a:xfrm>
            <a:off x="97974" y="2362200"/>
            <a:ext cx="5497286" cy="3970318"/>
          </a:xfrm>
          <a:prstGeom prst="rect">
            <a:avLst/>
          </a:prstGeom>
        </p:spPr>
        <p:txBody>
          <a:bodyPr wrap="square">
            <a:spAutoFit/>
          </a:bodyPr>
          <a:lstStyle/>
          <a:p>
            <a:r>
              <a:rPr lang="en-US" sz="2000" b="1" dirty="0" smtClean="0"/>
              <a:t>Research Objectives:</a:t>
            </a:r>
          </a:p>
          <a:p>
            <a:endParaRPr lang="en-US" sz="1000" b="1" dirty="0" smtClean="0"/>
          </a:p>
          <a:p>
            <a:r>
              <a:rPr lang="en-US" sz="1600" b="1" dirty="0" smtClean="0"/>
              <a:t>● Provide optimized designs of TPV cells for the most promising and cost-effective selective emitters.</a:t>
            </a:r>
          </a:p>
          <a:p>
            <a:endParaRPr lang="en-US" sz="800" b="1" dirty="0" smtClean="0"/>
          </a:p>
          <a:p>
            <a:r>
              <a:rPr lang="en-US" sz="1600" b="1" dirty="0" smtClean="0"/>
              <a:t>● Propose effective ways to grow </a:t>
            </a:r>
          </a:p>
          <a:p>
            <a:r>
              <a:rPr lang="en-US" sz="1600" b="1" dirty="0" smtClean="0"/>
              <a:t>and fabricate such optimized TPV devices.</a:t>
            </a:r>
          </a:p>
          <a:p>
            <a:endParaRPr lang="en-US" sz="800" b="1" dirty="0" smtClean="0"/>
          </a:p>
          <a:p>
            <a:r>
              <a:rPr lang="en-US" sz="1600" b="1" dirty="0" smtClean="0"/>
              <a:t>● Implement and assess the most-efficient TPV device that has the lowest cost, for the purpose of demonstration.</a:t>
            </a:r>
          </a:p>
          <a:p>
            <a:endParaRPr lang="en-US" sz="1600" b="1" dirty="0" smtClean="0">
              <a:solidFill>
                <a:schemeClr val="accent3"/>
              </a:solidFill>
            </a:endParaRPr>
          </a:p>
          <a:p>
            <a:r>
              <a:rPr lang="en-US" sz="2000" b="1" dirty="0" smtClean="0"/>
              <a:t>Relevance to Masdar:</a:t>
            </a:r>
          </a:p>
          <a:p>
            <a:endParaRPr lang="en-US" sz="1000" b="1" dirty="0" smtClean="0"/>
          </a:p>
          <a:p>
            <a:r>
              <a:rPr lang="en-US" sz="1600" b="1" dirty="0" smtClean="0">
                <a:solidFill>
                  <a:srgbClr val="C00000"/>
                </a:solidFill>
              </a:rPr>
              <a:t>●</a:t>
            </a:r>
            <a:r>
              <a:rPr lang="en-US" sz="1600" b="1" dirty="0" smtClean="0">
                <a:solidFill>
                  <a:schemeClr val="accent3"/>
                </a:solidFill>
              </a:rPr>
              <a:t> </a:t>
            </a:r>
            <a:r>
              <a:rPr lang="en-US" sz="1600" b="1" dirty="0" smtClean="0">
                <a:solidFill>
                  <a:srgbClr val="C00000"/>
                </a:solidFill>
              </a:rPr>
              <a:t>Various and limitless applications given the natural solar heat available in the UAE. </a:t>
            </a:r>
          </a:p>
          <a:p>
            <a:endParaRPr lang="en-US" sz="1600" b="1" dirty="0" smtClean="0">
              <a:solidFill>
                <a:schemeClr val="accent3"/>
              </a:solidFill>
            </a:endParaRPr>
          </a:p>
        </p:txBody>
      </p:sp>
      <p:sp>
        <p:nvSpPr>
          <p:cNvPr id="8" name="Rectangle 7"/>
          <p:cNvSpPr>
            <a:spLocks noChangeArrowheads="1"/>
          </p:cNvSpPr>
          <p:nvPr/>
        </p:nvSpPr>
        <p:spPr bwMode="auto">
          <a:xfrm>
            <a:off x="1295400" y="1250117"/>
            <a:ext cx="6564086" cy="861774"/>
          </a:xfrm>
          <a:prstGeom prst="rect">
            <a:avLst/>
          </a:prstGeom>
          <a:noFill/>
          <a:ln w="9525" algn="ctr">
            <a:solidFill>
              <a:srgbClr val="A0A0A0"/>
            </a:solidFill>
            <a:miter lim="800000"/>
            <a:headEnd/>
            <a:tailEnd/>
          </a:ln>
          <a:effectLst/>
        </p:spPr>
        <p:txBody>
          <a:bodyPr wrap="square" lIns="0" tIns="0" rIns="0" bIns="0">
            <a:spAutoFit/>
          </a:bodyPr>
          <a:lstStyle/>
          <a:p>
            <a:pPr marL="88900" indent="-88900" algn="ctr">
              <a:buSzPct val="120000"/>
            </a:pPr>
            <a:r>
              <a:rPr lang="en-US" altLang="ko-KR" sz="1400" b="1" dirty="0" smtClean="0">
                <a:solidFill>
                  <a:schemeClr val="bg2">
                    <a:lumMod val="75000"/>
                  </a:schemeClr>
                </a:solidFill>
                <a:cs typeface="Arial" charset="0"/>
              </a:rPr>
              <a:t>Co-Principal Investigators: Mahieddine Emziane </a:t>
            </a:r>
          </a:p>
          <a:p>
            <a:pPr marL="88900" indent="-88900" algn="ctr">
              <a:buSzPct val="120000"/>
            </a:pPr>
            <a:r>
              <a:rPr lang="en-US" altLang="ko-KR" sz="1400" b="1" dirty="0" smtClean="0">
                <a:solidFill>
                  <a:schemeClr val="bg2">
                    <a:lumMod val="75000"/>
                  </a:schemeClr>
                </a:solidFill>
              </a:rPr>
              <a:t>R.J. Nicholas (Oxford University, UK).</a:t>
            </a:r>
          </a:p>
          <a:p>
            <a:pPr marL="88900" indent="-88900" algn="ctr">
              <a:buSzPct val="120000"/>
            </a:pPr>
            <a:r>
              <a:rPr lang="en-US" sz="1400" b="1" i="1" u="sng" dirty="0" smtClean="0">
                <a:solidFill>
                  <a:schemeClr val="bg2">
                    <a:lumMod val="75000"/>
                  </a:schemeClr>
                </a:solidFill>
              </a:rPr>
              <a:t>Funded by the British Council (UK) through the PMI2C Initiative</a:t>
            </a:r>
            <a:endParaRPr lang="en-US" altLang="ko-KR" sz="1400" b="1" i="1" u="sng" dirty="0" smtClean="0">
              <a:solidFill>
                <a:schemeClr val="bg2">
                  <a:lumMod val="75000"/>
                </a:schemeClr>
              </a:solidFill>
            </a:endParaRPr>
          </a:p>
          <a:p>
            <a:pPr marL="88900" indent="-88900" algn="ctr">
              <a:buSzPct val="120000"/>
            </a:pPr>
            <a:endParaRPr lang="en-US" altLang="ko-KR" sz="1400" b="1" dirty="0" smtClean="0">
              <a:solidFill>
                <a:srgbClr val="00B050"/>
              </a:solidFill>
              <a:cs typeface="Arial" charset="0"/>
            </a:endParaRPr>
          </a:p>
        </p:txBody>
      </p:sp>
      <p:pic>
        <p:nvPicPr>
          <p:cNvPr id="12" name="Picture 16" descr="Emziane.M.Dr.jpg"/>
          <p:cNvPicPr>
            <a:picLocks noChangeAspect="1"/>
          </p:cNvPicPr>
          <p:nvPr/>
        </p:nvPicPr>
        <p:blipFill>
          <a:blip r:embed="rId3"/>
          <a:srcRect/>
          <a:stretch>
            <a:fillRect/>
          </a:stretch>
        </p:blipFill>
        <p:spPr bwMode="auto">
          <a:xfrm>
            <a:off x="8055663" y="1120146"/>
            <a:ext cx="941388" cy="1198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329976"/>
            <a:ext cx="8208963" cy="430887"/>
          </a:xfrm>
        </p:spPr>
        <p:txBody>
          <a:bodyPr/>
          <a:lstStyle/>
          <a:p>
            <a:r>
              <a:rPr lang="en-US" sz="2800" kern="1200" dirty="0" smtClean="0">
                <a:solidFill>
                  <a:schemeClr val="tx2"/>
                </a:solidFill>
                <a:sym typeface="Arial" charset="0"/>
              </a:rPr>
              <a:t>Multi-Junction Solar Cells</a:t>
            </a:r>
            <a:endParaRPr lang="en-US" sz="2800" kern="1200" dirty="0">
              <a:solidFill>
                <a:schemeClr val="tx2"/>
              </a:solidFill>
              <a:sym typeface="Arial" charset="0"/>
            </a:endParaRPr>
          </a:p>
        </p:txBody>
      </p:sp>
      <p:pic>
        <p:nvPicPr>
          <p:cNvPr id="2050" name="Picture 2" descr="C:\Users\asleiman\Pictures\matching.jpg"/>
          <p:cNvPicPr>
            <a:picLocks noChangeAspect="1" noChangeArrowheads="1"/>
          </p:cNvPicPr>
          <p:nvPr/>
        </p:nvPicPr>
        <p:blipFill>
          <a:blip r:embed="rId2"/>
          <a:srcRect/>
          <a:stretch>
            <a:fillRect/>
          </a:stretch>
        </p:blipFill>
        <p:spPr bwMode="auto">
          <a:xfrm>
            <a:off x="5018313" y="2438394"/>
            <a:ext cx="4049486" cy="3553815"/>
          </a:xfrm>
          <a:prstGeom prst="rect">
            <a:avLst/>
          </a:prstGeom>
          <a:noFill/>
        </p:spPr>
      </p:pic>
      <p:sp>
        <p:nvSpPr>
          <p:cNvPr id="6" name="Rectangle 5"/>
          <p:cNvSpPr>
            <a:spLocks noChangeArrowheads="1"/>
          </p:cNvSpPr>
          <p:nvPr/>
        </p:nvSpPr>
        <p:spPr bwMode="auto">
          <a:xfrm>
            <a:off x="1295400" y="1250117"/>
            <a:ext cx="6564086" cy="646331"/>
          </a:xfrm>
          <a:prstGeom prst="rect">
            <a:avLst/>
          </a:prstGeom>
          <a:noFill/>
          <a:ln w="9525" algn="ctr">
            <a:solidFill>
              <a:srgbClr val="A0A0A0"/>
            </a:solidFill>
            <a:miter lim="800000"/>
            <a:headEnd/>
            <a:tailEnd/>
          </a:ln>
          <a:effectLst/>
        </p:spPr>
        <p:txBody>
          <a:bodyPr wrap="square" lIns="0" tIns="0" rIns="0" bIns="0">
            <a:spAutoFit/>
          </a:bodyPr>
          <a:lstStyle/>
          <a:p>
            <a:pPr marL="88900" indent="-88900" algn="ctr">
              <a:buSzPct val="120000"/>
            </a:pPr>
            <a:r>
              <a:rPr lang="en-US" altLang="ko-KR" sz="1400" b="1" dirty="0" smtClean="0">
                <a:solidFill>
                  <a:schemeClr val="bg2">
                    <a:lumMod val="75000"/>
                  </a:schemeClr>
                </a:solidFill>
                <a:cs typeface="Arial" charset="0"/>
              </a:rPr>
              <a:t>Principal Investigator: Mahieddine Emziane </a:t>
            </a:r>
          </a:p>
          <a:p>
            <a:pPr marL="88900" indent="-88900" algn="ctr">
              <a:buSzPct val="120000"/>
            </a:pPr>
            <a:r>
              <a:rPr lang="en-US" altLang="ko-KR" sz="1400" b="1" dirty="0" smtClean="0">
                <a:solidFill>
                  <a:schemeClr val="accent1">
                    <a:lumMod val="60000"/>
                    <a:lumOff val="40000"/>
                  </a:schemeClr>
                </a:solidFill>
                <a:cs typeface="Arial" charset="0"/>
              </a:rPr>
              <a:t>Student: A. Sleiman</a:t>
            </a:r>
          </a:p>
          <a:p>
            <a:pPr marL="88900" indent="-88900" algn="ctr">
              <a:buSzPct val="120000"/>
            </a:pPr>
            <a:endParaRPr lang="en-US" altLang="ko-KR" sz="1400" b="1" dirty="0" smtClean="0">
              <a:solidFill>
                <a:srgbClr val="00B050"/>
              </a:solidFill>
              <a:cs typeface="Arial" charset="0"/>
            </a:endParaRPr>
          </a:p>
        </p:txBody>
      </p:sp>
      <p:sp>
        <p:nvSpPr>
          <p:cNvPr id="7" name="Rectangle 6"/>
          <p:cNvSpPr/>
          <p:nvPr/>
        </p:nvSpPr>
        <p:spPr>
          <a:xfrm>
            <a:off x="97974" y="2242455"/>
            <a:ext cx="4593769" cy="2277547"/>
          </a:xfrm>
          <a:prstGeom prst="rect">
            <a:avLst/>
          </a:prstGeom>
        </p:spPr>
        <p:txBody>
          <a:bodyPr wrap="square">
            <a:spAutoFit/>
          </a:bodyPr>
          <a:lstStyle/>
          <a:p>
            <a:r>
              <a:rPr lang="en-US" sz="2000" b="1" dirty="0" smtClean="0"/>
              <a:t>Research Objectives:</a:t>
            </a:r>
          </a:p>
          <a:p>
            <a:endParaRPr lang="en-US" sz="1000" b="1" dirty="0" smtClean="0"/>
          </a:p>
          <a:p>
            <a:r>
              <a:rPr lang="en-US" sz="1600" b="1" dirty="0" smtClean="0"/>
              <a:t>●</a:t>
            </a:r>
            <a:r>
              <a:rPr lang="en-US" sz="1600" b="1" dirty="0" smtClean="0">
                <a:solidFill>
                  <a:schemeClr val="accent3"/>
                </a:solidFill>
              </a:rPr>
              <a:t> </a:t>
            </a:r>
            <a:r>
              <a:rPr lang="en-US" sz="1600" b="1" dirty="0" smtClean="0"/>
              <a:t>Design of low-cost high-performance double and multi-junction solar cells.</a:t>
            </a:r>
          </a:p>
          <a:p>
            <a:endParaRPr lang="en-US" sz="800" b="1" dirty="0" smtClean="0"/>
          </a:p>
          <a:p>
            <a:r>
              <a:rPr lang="en-US" sz="1600" b="1" dirty="0" smtClean="0"/>
              <a:t>● Achieve a maximum absorption from a  broad incident spectrum.</a:t>
            </a:r>
          </a:p>
          <a:p>
            <a:endParaRPr lang="en-US" sz="800" b="1" dirty="0" smtClean="0"/>
          </a:p>
          <a:p>
            <a:r>
              <a:rPr lang="en-US" sz="1600" b="1" dirty="0" smtClean="0"/>
              <a:t>● Demonstrate such novel devices.</a:t>
            </a:r>
          </a:p>
          <a:p>
            <a:endParaRPr lang="en-US" sz="1600" b="1" dirty="0" smtClean="0"/>
          </a:p>
        </p:txBody>
      </p:sp>
      <p:sp>
        <p:nvSpPr>
          <p:cNvPr id="8" name="Rectangle 7"/>
          <p:cNvSpPr/>
          <p:nvPr/>
        </p:nvSpPr>
        <p:spPr>
          <a:xfrm>
            <a:off x="0" y="4656946"/>
            <a:ext cx="4572000" cy="1077218"/>
          </a:xfrm>
          <a:prstGeom prst="rect">
            <a:avLst/>
          </a:prstGeom>
        </p:spPr>
        <p:txBody>
          <a:bodyPr>
            <a:spAutoFit/>
          </a:bodyPr>
          <a:lstStyle/>
          <a:p>
            <a:r>
              <a:rPr lang="en-US" sz="2000" b="1" dirty="0" smtClean="0"/>
              <a:t> Broader Impact:</a:t>
            </a:r>
          </a:p>
          <a:p>
            <a:endParaRPr lang="en-US" sz="1200" b="1" dirty="0" smtClean="0"/>
          </a:p>
          <a:p>
            <a:r>
              <a:rPr lang="en-US" sz="1600" b="1" dirty="0" smtClean="0">
                <a:solidFill>
                  <a:srgbClr val="C00000"/>
                </a:solidFill>
              </a:rPr>
              <a:t> ●</a:t>
            </a:r>
            <a:r>
              <a:rPr lang="en-US" sz="1600" b="1" dirty="0" smtClean="0">
                <a:solidFill>
                  <a:schemeClr val="accent3"/>
                </a:solidFill>
              </a:rPr>
              <a:t> </a:t>
            </a:r>
            <a:r>
              <a:rPr lang="en-US" sz="1600" b="1" dirty="0" smtClean="0">
                <a:solidFill>
                  <a:srgbClr val="C00000"/>
                </a:solidFill>
              </a:rPr>
              <a:t>MIST contribution to the 3</a:t>
            </a:r>
            <a:r>
              <a:rPr lang="en-US" sz="1600" b="1" baseline="30000" dirty="0" smtClean="0">
                <a:solidFill>
                  <a:srgbClr val="C00000"/>
                </a:solidFill>
              </a:rPr>
              <a:t>rd</a:t>
            </a:r>
            <a:r>
              <a:rPr lang="en-US" sz="1600" b="1" dirty="0" smtClean="0">
                <a:solidFill>
                  <a:srgbClr val="C00000"/>
                </a:solidFill>
              </a:rPr>
              <a:t> generation PV</a:t>
            </a:r>
          </a:p>
          <a:p>
            <a:r>
              <a:rPr lang="en-US" sz="1600" b="1" dirty="0" smtClean="0">
                <a:solidFill>
                  <a:srgbClr val="C00000"/>
                </a:solidFill>
              </a:rPr>
              <a:t>  devices through multi-junction cells. </a:t>
            </a:r>
            <a:endParaRPr lang="en-US" sz="1600" dirty="0"/>
          </a:p>
        </p:txBody>
      </p:sp>
      <p:pic>
        <p:nvPicPr>
          <p:cNvPr id="10" name="Picture 16" descr="Emziane.M.Dr.jpg"/>
          <p:cNvPicPr>
            <a:picLocks noChangeAspect="1"/>
          </p:cNvPicPr>
          <p:nvPr/>
        </p:nvPicPr>
        <p:blipFill>
          <a:blip r:embed="rId3"/>
          <a:srcRect/>
          <a:stretch>
            <a:fillRect/>
          </a:stretch>
        </p:blipFill>
        <p:spPr bwMode="auto">
          <a:xfrm>
            <a:off x="8064251" y="1120146"/>
            <a:ext cx="932799" cy="1187627"/>
          </a:xfrm>
          <a:prstGeom prst="rect">
            <a:avLst/>
          </a:prstGeom>
          <a:noFill/>
          <a:ln w="9525">
            <a:noFill/>
            <a:miter lim="800000"/>
            <a:headEnd/>
            <a:tailEnd/>
          </a:ln>
        </p:spPr>
      </p:pic>
      <p:sp>
        <p:nvSpPr>
          <p:cNvPr id="11" name="Rectangle 10"/>
          <p:cNvSpPr/>
          <p:nvPr/>
        </p:nvSpPr>
        <p:spPr>
          <a:xfrm>
            <a:off x="6085917" y="5974026"/>
            <a:ext cx="1926233" cy="276999"/>
          </a:xfrm>
          <a:prstGeom prst="rect">
            <a:avLst/>
          </a:prstGeom>
        </p:spPr>
        <p:txBody>
          <a:bodyPr wrap="none">
            <a:spAutoFit/>
          </a:bodyPr>
          <a:lstStyle/>
          <a:p>
            <a:r>
              <a:rPr lang="en-US" sz="1200" i="1" dirty="0" smtClean="0">
                <a:solidFill>
                  <a:schemeClr val="accent3"/>
                </a:solidFill>
                <a:latin typeface="Arial"/>
              </a:rPr>
              <a:t>A triple-junction solar cell.</a:t>
            </a:r>
            <a:endParaRPr lang="en-US" sz="1200" i="1" dirty="0" smtClean="0">
              <a:latin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0"/>
          <p:cNvSpPr>
            <a:spLocks noChangeArrowheads="1"/>
          </p:cNvSpPr>
          <p:nvPr/>
        </p:nvSpPr>
        <p:spPr bwMode="auto">
          <a:xfrm>
            <a:off x="5600700" y="2476500"/>
            <a:ext cx="2590800" cy="381000"/>
          </a:xfrm>
          <a:prstGeom prst="rect">
            <a:avLst/>
          </a:prstGeom>
          <a:noFill/>
          <a:ln w="9525">
            <a:noFill/>
            <a:miter lim="800000"/>
            <a:headEnd/>
            <a:tailEnd/>
          </a:ln>
        </p:spPr>
        <p:txBody>
          <a:bodyPr/>
          <a:lstStyle/>
          <a:p>
            <a:pPr>
              <a:spcBef>
                <a:spcPct val="20000"/>
              </a:spcBef>
            </a:pPr>
            <a:r>
              <a:rPr lang="en-US" sz="1800">
                <a:latin typeface="Arial Black" pitchFamily="34" charset="0"/>
              </a:rPr>
              <a:t>Accomplishments</a:t>
            </a:r>
          </a:p>
        </p:txBody>
      </p:sp>
      <p:sp>
        <p:nvSpPr>
          <p:cNvPr id="1028" name="Rectangle 6"/>
          <p:cNvSpPr>
            <a:spLocks noChangeArrowheads="1"/>
          </p:cNvSpPr>
          <p:nvPr/>
        </p:nvSpPr>
        <p:spPr bwMode="auto">
          <a:xfrm>
            <a:off x="952500" y="2552700"/>
            <a:ext cx="2819400" cy="381000"/>
          </a:xfrm>
          <a:prstGeom prst="rect">
            <a:avLst/>
          </a:prstGeom>
          <a:noFill/>
          <a:ln w="9525">
            <a:noFill/>
            <a:miter lim="800000"/>
            <a:headEnd/>
            <a:tailEnd/>
          </a:ln>
        </p:spPr>
        <p:txBody>
          <a:bodyPr/>
          <a:lstStyle/>
          <a:p>
            <a:pPr>
              <a:spcBef>
                <a:spcPct val="20000"/>
              </a:spcBef>
            </a:pPr>
            <a:r>
              <a:rPr lang="en-US" sz="1800">
                <a:latin typeface="Arial Black" pitchFamily="34" charset="0"/>
              </a:rPr>
              <a:t>Project Objectives</a:t>
            </a:r>
          </a:p>
        </p:txBody>
      </p:sp>
      <p:sp>
        <p:nvSpPr>
          <p:cNvPr id="1029" name="Text Box 39"/>
          <p:cNvSpPr txBox="1">
            <a:spLocks noChangeArrowheads="1"/>
          </p:cNvSpPr>
          <p:nvPr/>
        </p:nvSpPr>
        <p:spPr bwMode="auto">
          <a:xfrm>
            <a:off x="990600" y="1828800"/>
            <a:ext cx="3429000" cy="276225"/>
          </a:xfrm>
          <a:prstGeom prst="rect">
            <a:avLst/>
          </a:prstGeom>
          <a:noFill/>
          <a:ln w="9525">
            <a:noFill/>
            <a:miter lim="800000"/>
            <a:headEnd/>
            <a:tailEnd/>
          </a:ln>
        </p:spPr>
        <p:txBody>
          <a:bodyPr>
            <a:spAutoFit/>
          </a:bodyPr>
          <a:lstStyle/>
          <a:p>
            <a:pPr>
              <a:spcBef>
                <a:spcPct val="50000"/>
              </a:spcBef>
            </a:pPr>
            <a:endParaRPr lang="en-US">
              <a:latin typeface="Times New Roman" pitchFamily="18" charset="0"/>
            </a:endParaRPr>
          </a:p>
        </p:txBody>
      </p:sp>
      <p:sp>
        <p:nvSpPr>
          <p:cNvPr id="1030" name="Text Box 44"/>
          <p:cNvSpPr txBox="1">
            <a:spLocks noChangeArrowheads="1"/>
          </p:cNvSpPr>
          <p:nvPr/>
        </p:nvSpPr>
        <p:spPr bwMode="auto">
          <a:xfrm>
            <a:off x="4800600" y="3695700"/>
            <a:ext cx="3581400" cy="276225"/>
          </a:xfrm>
          <a:prstGeom prst="rect">
            <a:avLst/>
          </a:prstGeom>
          <a:noFill/>
          <a:ln w="9525">
            <a:noFill/>
            <a:miter lim="800000"/>
            <a:headEnd/>
            <a:tailEnd/>
          </a:ln>
        </p:spPr>
        <p:txBody>
          <a:bodyPr>
            <a:spAutoFit/>
          </a:bodyPr>
          <a:lstStyle/>
          <a:p>
            <a:pPr>
              <a:spcBef>
                <a:spcPct val="50000"/>
              </a:spcBef>
            </a:pPr>
            <a:endParaRPr lang="en-US"/>
          </a:p>
        </p:txBody>
      </p:sp>
      <p:pic>
        <p:nvPicPr>
          <p:cNvPr id="1031" name="Picture 16" descr="C:\Documents and Settings\Hatem Zein\Desktop\kirtley.gif"/>
          <p:cNvPicPr>
            <a:picLocks noChangeAspect="1" noChangeArrowheads="1"/>
          </p:cNvPicPr>
          <p:nvPr/>
        </p:nvPicPr>
        <p:blipFill>
          <a:blip r:embed="rId4"/>
          <a:srcRect/>
          <a:stretch>
            <a:fillRect/>
          </a:stretch>
        </p:blipFill>
        <p:spPr bwMode="auto">
          <a:xfrm>
            <a:off x="98550" y="588963"/>
            <a:ext cx="1028700" cy="1163637"/>
          </a:xfrm>
          <a:prstGeom prst="rect">
            <a:avLst/>
          </a:prstGeom>
          <a:noFill/>
          <a:ln w="9525">
            <a:noFill/>
            <a:miter lim="800000"/>
            <a:headEnd/>
            <a:tailEnd/>
          </a:ln>
        </p:spPr>
      </p:pic>
      <p:sp>
        <p:nvSpPr>
          <p:cNvPr id="21" name="Rectangle 2"/>
          <p:cNvSpPr txBox="1">
            <a:spLocks noChangeArrowheads="1"/>
          </p:cNvSpPr>
          <p:nvPr/>
        </p:nvSpPr>
        <p:spPr bwMode="auto">
          <a:xfrm>
            <a:off x="1028700" y="457200"/>
            <a:ext cx="7162800" cy="1485900"/>
          </a:xfrm>
          <a:prstGeom prst="rect">
            <a:avLst/>
          </a:prstGeom>
          <a:noFill/>
          <a:ln w="9525">
            <a:noFill/>
            <a:miter lim="800000"/>
            <a:headEnd/>
            <a:tailEnd/>
          </a:ln>
        </p:spPr>
        <p:txBody>
          <a:bodyPr lIns="0" tIns="0" rIns="0" bIns="0" anchor="ctr"/>
          <a:lstStyle/>
          <a:p>
            <a:pPr algn="ctr">
              <a:defRPr/>
            </a:pPr>
            <a:r>
              <a:rPr lang="en-US" sz="2800" kern="0" dirty="0">
                <a:solidFill>
                  <a:schemeClr val="tx2"/>
                </a:solidFill>
                <a:latin typeface="+mj-lt"/>
                <a:ea typeface="+mj-ea"/>
                <a:cs typeface="+mj-cs"/>
              </a:rPr>
              <a:t/>
            </a:r>
            <a:br>
              <a:rPr lang="en-US" sz="2800" kern="0" dirty="0">
                <a:solidFill>
                  <a:schemeClr val="tx2"/>
                </a:solidFill>
                <a:latin typeface="+mj-lt"/>
                <a:ea typeface="+mj-ea"/>
                <a:cs typeface="+mj-cs"/>
              </a:rPr>
            </a:br>
            <a:r>
              <a:rPr lang="en-US" sz="2800" kern="0" dirty="0">
                <a:solidFill>
                  <a:schemeClr val="tx2"/>
                </a:solidFill>
                <a:latin typeface="+mj-lt"/>
                <a:ea typeface="+mj-ea"/>
                <a:cs typeface="+mj-cs"/>
              </a:rPr>
              <a:t>Integration of Renewable Energy </a:t>
            </a:r>
            <a:r>
              <a:rPr lang="en-US" sz="2800" kern="0" dirty="0" smtClean="0">
                <a:solidFill>
                  <a:schemeClr val="tx2"/>
                </a:solidFill>
                <a:latin typeface="+mj-lt"/>
                <a:ea typeface="+mj-ea"/>
                <a:cs typeface="+mj-cs"/>
              </a:rPr>
              <a:t>Sources</a:t>
            </a:r>
          </a:p>
          <a:p>
            <a:pPr algn="ctr">
              <a:defRPr/>
            </a:pPr>
            <a:r>
              <a:rPr lang="en-US" sz="2800" kern="0" dirty="0" smtClean="0">
                <a:solidFill>
                  <a:schemeClr val="tx2"/>
                </a:solidFill>
                <a:latin typeface="+mj-lt"/>
                <a:ea typeface="+mj-ea"/>
                <a:cs typeface="+mj-cs"/>
              </a:rPr>
              <a:t> </a:t>
            </a:r>
            <a:r>
              <a:rPr lang="en-US" sz="2800" kern="0" dirty="0">
                <a:solidFill>
                  <a:schemeClr val="tx2"/>
                </a:solidFill>
                <a:latin typeface="+mj-lt"/>
                <a:ea typeface="+mj-ea"/>
                <a:cs typeface="+mj-cs"/>
              </a:rPr>
              <a:t>in Power Systems</a:t>
            </a:r>
            <a:r>
              <a:rPr lang="en-US" sz="3200" kern="0" dirty="0">
                <a:solidFill>
                  <a:schemeClr val="tx2"/>
                </a:solidFill>
                <a:latin typeface="+mj-lt"/>
                <a:ea typeface="+mj-ea"/>
                <a:cs typeface="+mj-cs"/>
              </a:rPr>
              <a:t/>
            </a:r>
            <a:br>
              <a:rPr lang="en-US" sz="3200" kern="0" dirty="0">
                <a:solidFill>
                  <a:schemeClr val="tx2"/>
                </a:solidFill>
                <a:latin typeface="+mj-lt"/>
                <a:ea typeface="+mj-ea"/>
                <a:cs typeface="+mj-cs"/>
              </a:rPr>
            </a:br>
            <a:r>
              <a:rPr lang="en-US" sz="2000" b="1" kern="0" dirty="0">
                <a:solidFill>
                  <a:schemeClr val="bg2">
                    <a:lumMod val="75000"/>
                  </a:schemeClr>
                </a:solidFill>
                <a:latin typeface="+mj-lt"/>
                <a:ea typeface="+mj-ea"/>
                <a:cs typeface="+mj-cs"/>
              </a:rPr>
              <a:t>James Kirtley(MIT)</a:t>
            </a:r>
            <a:br>
              <a:rPr lang="en-US" sz="2000" b="1" kern="0" dirty="0">
                <a:solidFill>
                  <a:schemeClr val="bg2">
                    <a:lumMod val="75000"/>
                  </a:schemeClr>
                </a:solidFill>
                <a:latin typeface="+mj-lt"/>
                <a:ea typeface="+mj-ea"/>
                <a:cs typeface="+mj-cs"/>
              </a:rPr>
            </a:br>
            <a:r>
              <a:rPr lang="en-US" sz="2000" b="1" kern="0" dirty="0">
                <a:solidFill>
                  <a:schemeClr val="bg2">
                    <a:lumMod val="75000"/>
                  </a:schemeClr>
                </a:solidFill>
                <a:latin typeface="+mj-lt"/>
                <a:ea typeface="+mj-ea"/>
                <a:cs typeface="+mj-cs"/>
              </a:rPr>
              <a:t>Hatem </a:t>
            </a:r>
            <a:r>
              <a:rPr lang="en-US" sz="2000" b="1" kern="0" dirty="0" smtClean="0">
                <a:solidFill>
                  <a:schemeClr val="bg2">
                    <a:lumMod val="75000"/>
                  </a:schemeClr>
                </a:solidFill>
                <a:latin typeface="+mj-lt"/>
                <a:ea typeface="+mj-ea"/>
                <a:cs typeface="+mj-cs"/>
              </a:rPr>
              <a:t>Zeineldin(MIST) and Scott </a:t>
            </a:r>
            <a:r>
              <a:rPr lang="en-US" sz="2000" b="1" kern="0" dirty="0">
                <a:solidFill>
                  <a:schemeClr val="bg2">
                    <a:lumMod val="75000"/>
                  </a:schemeClr>
                </a:solidFill>
                <a:latin typeface="+mj-lt"/>
                <a:ea typeface="+mj-ea"/>
                <a:cs typeface="+mj-cs"/>
              </a:rPr>
              <a:t>Kennedy (MIST)</a:t>
            </a:r>
          </a:p>
          <a:p>
            <a:pPr algn="ctr">
              <a:defRPr/>
            </a:pPr>
            <a:r>
              <a:rPr lang="en-US" sz="2000" b="1" kern="0" dirty="0">
                <a:solidFill>
                  <a:schemeClr val="bg2">
                    <a:lumMod val="75000"/>
                  </a:schemeClr>
                </a:solidFill>
                <a:latin typeface="+mj-lt"/>
                <a:ea typeface="+mj-ea"/>
                <a:cs typeface="+mj-cs"/>
              </a:rPr>
              <a:t>Project Team: Nadim </a:t>
            </a:r>
            <a:r>
              <a:rPr lang="en-US" sz="2000" b="1" kern="0" dirty="0" err="1">
                <a:solidFill>
                  <a:schemeClr val="bg2">
                    <a:lumMod val="75000"/>
                  </a:schemeClr>
                </a:solidFill>
                <a:latin typeface="+mj-lt"/>
                <a:ea typeface="+mj-ea"/>
                <a:cs typeface="+mj-cs"/>
              </a:rPr>
              <a:t>Kanaan</a:t>
            </a:r>
            <a:r>
              <a:rPr lang="en-US" sz="2000" b="1" kern="0" dirty="0">
                <a:solidFill>
                  <a:schemeClr val="bg2">
                    <a:lumMod val="75000"/>
                  </a:schemeClr>
                </a:solidFill>
                <a:latin typeface="+mj-lt"/>
                <a:ea typeface="+mj-ea"/>
                <a:cs typeface="+mj-cs"/>
              </a:rPr>
              <a:t>, Ahmed Saif, Waleed Najy and Dr. Ali Alaboudy</a:t>
            </a:r>
            <a:r>
              <a:rPr lang="en-US" sz="2000" kern="0" dirty="0">
                <a:solidFill>
                  <a:schemeClr val="tx2"/>
                </a:solidFill>
                <a:latin typeface="+mj-lt"/>
                <a:ea typeface="+mj-ea"/>
                <a:cs typeface="+mj-cs"/>
              </a:rPr>
              <a:t/>
            </a:r>
            <a:br>
              <a:rPr lang="en-US" sz="2000" kern="0" dirty="0">
                <a:solidFill>
                  <a:schemeClr val="tx2"/>
                </a:solidFill>
                <a:latin typeface="+mj-lt"/>
                <a:ea typeface="+mj-ea"/>
                <a:cs typeface="+mj-cs"/>
              </a:rPr>
            </a:br>
            <a:endParaRPr lang="en-US" sz="2000" kern="0" dirty="0">
              <a:solidFill>
                <a:schemeClr val="tx2"/>
              </a:solidFill>
              <a:latin typeface="+mj-lt"/>
              <a:ea typeface="+mj-ea"/>
              <a:cs typeface="+mj-cs"/>
            </a:endParaRPr>
          </a:p>
        </p:txBody>
      </p:sp>
      <p:sp>
        <p:nvSpPr>
          <p:cNvPr id="1033" name="Text Box 40"/>
          <p:cNvSpPr txBox="1">
            <a:spLocks noChangeArrowheads="1"/>
          </p:cNvSpPr>
          <p:nvPr/>
        </p:nvSpPr>
        <p:spPr bwMode="auto">
          <a:xfrm>
            <a:off x="381000" y="2897188"/>
            <a:ext cx="3733800" cy="1712912"/>
          </a:xfrm>
          <a:prstGeom prst="rect">
            <a:avLst/>
          </a:prstGeom>
          <a:noFill/>
          <a:ln w="9525">
            <a:noFill/>
            <a:miter lim="800000"/>
            <a:headEnd/>
            <a:tailEnd/>
          </a:ln>
        </p:spPr>
        <p:txBody>
          <a:bodyPr lIns="0" tIns="0" rIns="0" bIns="0">
            <a:spAutoFit/>
          </a:bodyPr>
          <a:lstStyle/>
          <a:p>
            <a:pPr algn="just">
              <a:lnSpc>
                <a:spcPct val="93000"/>
              </a:lnSpc>
              <a:spcBef>
                <a:spcPts val="1250"/>
              </a:spcBef>
              <a:buSzPct val="60000"/>
              <a:buFont typeface="Wingdings"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Develop control and protection schemes that will facilitate wide spread integration of micro-grids.</a:t>
            </a:r>
          </a:p>
          <a:p>
            <a:pPr algn="just">
              <a:lnSpc>
                <a:spcPct val="93000"/>
              </a:lnSpc>
              <a:spcBef>
                <a:spcPts val="1250"/>
              </a:spcBef>
              <a:buSzPct val="60000"/>
              <a:buFont typeface="Wingdings"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000000"/>
                </a:solidFill>
              </a:rPr>
              <a:t>Analyzing  and mitigate the impacts of renewable energy sources on power systems.</a:t>
            </a:r>
          </a:p>
        </p:txBody>
      </p:sp>
      <p:sp>
        <p:nvSpPr>
          <p:cNvPr id="1034" name="Text Box 42"/>
          <p:cNvSpPr txBox="1">
            <a:spLocks noChangeArrowheads="1"/>
          </p:cNvSpPr>
          <p:nvPr/>
        </p:nvSpPr>
        <p:spPr bwMode="auto">
          <a:xfrm>
            <a:off x="4724400" y="2819400"/>
            <a:ext cx="4343400" cy="1454150"/>
          </a:xfrm>
          <a:prstGeom prst="rect">
            <a:avLst/>
          </a:prstGeom>
          <a:noFill/>
          <a:ln w="9525">
            <a:noFill/>
            <a:miter lim="800000"/>
            <a:headEnd/>
            <a:tailEnd/>
          </a:ln>
        </p:spPr>
        <p:txBody>
          <a:bodyPr lIns="0" tIns="0" rIns="0" bIns="0">
            <a:spAutoFit/>
          </a:bodyPr>
          <a:lstStyle/>
          <a:p>
            <a:pPr marL="112713" indent="-112713" algn="just">
              <a:lnSpc>
                <a:spcPct val="93000"/>
              </a:lnSpc>
              <a:spcBef>
                <a:spcPts val="1250"/>
              </a:spcBef>
              <a:buSzPct val="60000"/>
              <a:buFont typeface="Wingdings"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000000"/>
                </a:solidFill>
              </a:rPr>
              <a:t>Developing a new simple and easy to implement islanding detection method with negligible Non-detection Zones.</a:t>
            </a:r>
          </a:p>
          <a:p>
            <a:pPr marL="112713" indent="-112713" algn="just">
              <a:lnSpc>
                <a:spcPct val="93000"/>
              </a:lnSpc>
              <a:spcBef>
                <a:spcPts val="1250"/>
              </a:spcBef>
              <a:buSzPct val="60000"/>
              <a:buFont typeface="Wingdings"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000000"/>
                </a:solidFill>
              </a:rPr>
              <a:t>Optimal location for fault current limiters to manage faults levels for smart grids.</a:t>
            </a:r>
          </a:p>
        </p:txBody>
      </p:sp>
      <p:pic>
        <p:nvPicPr>
          <p:cNvPr id="1035" name="Picture 14"/>
          <p:cNvPicPr>
            <a:picLocks noChangeAspect="1" noChangeArrowheads="1"/>
          </p:cNvPicPr>
          <p:nvPr/>
        </p:nvPicPr>
        <p:blipFill>
          <a:blip r:embed="rId5"/>
          <a:srcRect/>
          <a:stretch>
            <a:fillRect/>
          </a:stretch>
        </p:blipFill>
        <p:spPr bwMode="auto">
          <a:xfrm>
            <a:off x="7920508" y="3311"/>
            <a:ext cx="1045334" cy="1233487"/>
          </a:xfrm>
          <a:prstGeom prst="rect">
            <a:avLst/>
          </a:prstGeom>
          <a:noFill/>
          <a:ln w="9525">
            <a:noFill/>
            <a:miter lim="800000"/>
            <a:headEnd/>
            <a:tailEnd/>
          </a:ln>
        </p:spPr>
      </p:pic>
      <p:pic>
        <p:nvPicPr>
          <p:cNvPr id="1037" name="Picture 2"/>
          <p:cNvPicPr>
            <a:picLocks noChangeAspect="1" noChangeArrowheads="1"/>
          </p:cNvPicPr>
          <p:nvPr/>
        </p:nvPicPr>
        <p:blipFill>
          <a:blip r:embed="rId6"/>
          <a:srcRect/>
          <a:stretch>
            <a:fillRect/>
          </a:stretch>
        </p:blipFill>
        <p:spPr bwMode="auto">
          <a:xfrm>
            <a:off x="114300" y="4572000"/>
            <a:ext cx="2363788" cy="1943100"/>
          </a:xfrm>
          <a:prstGeom prst="rect">
            <a:avLst/>
          </a:prstGeom>
          <a:noFill/>
          <a:ln w="9525">
            <a:noFill/>
            <a:miter lim="800000"/>
            <a:headEnd/>
            <a:tailEnd/>
          </a:ln>
        </p:spPr>
      </p:pic>
      <p:sp>
        <p:nvSpPr>
          <p:cNvPr id="1038" name="Rectangle 1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15"/>
          <p:cNvGraphicFramePr>
            <a:graphicFrameLocks noChangeAspect="1"/>
          </p:cNvGraphicFramePr>
          <p:nvPr/>
        </p:nvGraphicFramePr>
        <p:xfrm>
          <a:off x="2743200" y="4343400"/>
          <a:ext cx="3390900" cy="2359025"/>
        </p:xfrm>
        <a:graphic>
          <a:graphicData uri="http://schemas.openxmlformats.org/presentationml/2006/ole">
            <p:oleObj spid="_x0000_s56322" name="Visio" r:id="rId7" imgW="6615156" imgH="4598319" progId="">
              <p:embed/>
            </p:oleObj>
          </a:graphicData>
        </a:graphic>
      </p:graphicFrame>
      <p:pic>
        <p:nvPicPr>
          <p:cNvPr id="1039" name="Picture 17" descr="fig17revised"/>
          <p:cNvPicPr>
            <a:picLocks noChangeAspect="1" noChangeArrowheads="1"/>
          </p:cNvPicPr>
          <p:nvPr/>
        </p:nvPicPr>
        <p:blipFill>
          <a:blip r:embed="rId8"/>
          <a:srcRect/>
          <a:stretch>
            <a:fillRect/>
          </a:stretch>
        </p:blipFill>
        <p:spPr bwMode="auto">
          <a:xfrm>
            <a:off x="6248400" y="4360863"/>
            <a:ext cx="2590800" cy="2039937"/>
          </a:xfrm>
          <a:prstGeom prst="rect">
            <a:avLst/>
          </a:prstGeom>
          <a:noFill/>
          <a:ln w="9525">
            <a:noFill/>
            <a:miter lim="800000"/>
            <a:headEnd/>
            <a:tailEnd/>
          </a:ln>
        </p:spPr>
      </p:pic>
      <p:pic>
        <p:nvPicPr>
          <p:cNvPr id="16" name="Picture 17" descr="selfprtrt2.jpg"/>
          <p:cNvPicPr>
            <a:picLocks noChangeAspect="1"/>
          </p:cNvPicPr>
          <p:nvPr/>
        </p:nvPicPr>
        <p:blipFill>
          <a:blip r:embed="rId9"/>
          <a:srcRect l="14600" r="16058"/>
          <a:stretch>
            <a:fillRect/>
          </a:stretch>
        </p:blipFill>
        <p:spPr bwMode="auto">
          <a:xfrm>
            <a:off x="7967689" y="1265919"/>
            <a:ext cx="1038225" cy="12331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2562" name="Rectangle 2"/>
          <p:cNvSpPr>
            <a:spLocks noChangeArrowheads="1"/>
          </p:cNvSpPr>
          <p:nvPr/>
        </p:nvSpPr>
        <p:spPr bwMode="auto">
          <a:xfrm>
            <a:off x="228600" y="1763712"/>
            <a:ext cx="8610600" cy="4637088"/>
          </a:xfrm>
          <a:prstGeom prst="rect">
            <a:avLst/>
          </a:prstGeom>
          <a:solidFill>
            <a:srgbClr val="010B4C"/>
          </a:solidFill>
          <a:ln w="12700">
            <a:solidFill>
              <a:srgbClr val="C0FEF9"/>
            </a:solidFill>
            <a:miter lim="800000"/>
            <a:headEnd/>
            <a:tailEnd/>
          </a:ln>
          <a:effectLst>
            <a:outerShdw dist="107763" dir="2700000" algn="ctr" rotWithShape="0">
              <a:srgbClr val="000000"/>
            </a:outerShdw>
          </a:effectLst>
        </p:spPr>
        <p:txBody>
          <a:bodyPr wrap="none" anchor="ctr"/>
          <a:lstStyle/>
          <a:p>
            <a:pPr eaLnBrk="0" hangingPunct="0">
              <a:defRPr/>
            </a:pPr>
            <a:endParaRPr lang="en-US" dirty="0">
              <a:cs typeface="+mn-cs"/>
            </a:endParaRPr>
          </a:p>
        </p:txBody>
      </p:sp>
      <p:sp>
        <p:nvSpPr>
          <p:cNvPr id="322568" name="Rectangle 8"/>
          <p:cNvSpPr>
            <a:spLocks noChangeArrowheads="1"/>
          </p:cNvSpPr>
          <p:nvPr/>
        </p:nvSpPr>
        <p:spPr bwMode="auto">
          <a:xfrm>
            <a:off x="914400" y="252984"/>
            <a:ext cx="8229600" cy="1371600"/>
          </a:xfrm>
          <a:prstGeom prst="rect">
            <a:avLst/>
          </a:prstGeom>
          <a:noFill/>
          <a:ln w="9525">
            <a:noFill/>
            <a:miter lim="800000"/>
            <a:headEnd/>
            <a:tailEnd/>
          </a:ln>
          <a:effectLst/>
        </p:spPr>
        <p:txBody>
          <a:bodyPr lIns="88900" tIns="44450" rIns="88900" bIns="44450"/>
          <a:lstStyle/>
          <a:p>
            <a:pPr marL="514350" indent="-514350" algn="ctr" defTabSz="873125" eaLnBrk="0" hangingPunct="0">
              <a:defRPr/>
            </a:pPr>
            <a:r>
              <a:rPr lang="en-US" b="1" dirty="0" smtClean="0">
                <a:solidFill>
                  <a:schemeClr val="tx2"/>
                </a:solidFill>
                <a:latin typeface="+mj-lt"/>
                <a:ea typeface="+mj-ea"/>
                <a:cs typeface="+mj-cs"/>
                <a:sym typeface="Arial" charset="0"/>
              </a:rPr>
              <a:t>Fate &amp; Transport of Inorganic Contaminants</a:t>
            </a:r>
          </a:p>
          <a:p>
            <a:pPr marL="514350" indent="-514350" algn="ctr" defTabSz="873125" eaLnBrk="0" hangingPunct="0">
              <a:defRPr/>
            </a:pPr>
            <a:r>
              <a:rPr lang="en-US" b="1" dirty="0" smtClean="0">
                <a:solidFill>
                  <a:schemeClr val="tx2"/>
                </a:solidFill>
                <a:latin typeface="+mj-lt"/>
                <a:ea typeface="+mj-ea"/>
                <a:cs typeface="+mj-cs"/>
                <a:sym typeface="Arial" charset="0"/>
              </a:rPr>
              <a:t>in Natural &amp; Engineered Environments</a:t>
            </a:r>
          </a:p>
          <a:p>
            <a:pPr marL="457200" indent="-457200" algn="ctr" defTabSz="873125" eaLnBrk="0" hangingPunct="0">
              <a:spcBef>
                <a:spcPts val="600"/>
              </a:spcBef>
              <a:defRPr/>
            </a:pPr>
            <a:r>
              <a:rPr lang="en-US" sz="1400" b="1" i="1" dirty="0" smtClean="0">
                <a:solidFill>
                  <a:schemeClr val="accent1">
                    <a:lumMod val="75000"/>
                  </a:schemeClr>
                </a:solidFill>
                <a:latin typeface="Arial" charset="0"/>
              </a:rPr>
              <a:t>Advanced Techniques for Monitoring Anionic Contaminants in </a:t>
            </a:r>
          </a:p>
          <a:p>
            <a:pPr marL="457200" indent="-457200" algn="ctr" defTabSz="873125" eaLnBrk="0" hangingPunct="0">
              <a:defRPr/>
            </a:pPr>
            <a:r>
              <a:rPr lang="en-US" sz="1400" b="1" i="1" dirty="0" smtClean="0">
                <a:solidFill>
                  <a:schemeClr val="accent1">
                    <a:lumMod val="75000"/>
                  </a:schemeClr>
                </a:solidFill>
                <a:latin typeface="Arial" charset="0"/>
              </a:rPr>
              <a:t>Waste Streams, Natural Environments, and Reused Water </a:t>
            </a:r>
          </a:p>
          <a:p>
            <a:pPr marL="341313" indent="-285750" algn="ctr">
              <a:spcBef>
                <a:spcPts val="200"/>
              </a:spcBef>
              <a:spcAft>
                <a:spcPts val="200"/>
              </a:spcAft>
              <a:buClr>
                <a:srgbClr val="FF66CC"/>
              </a:buClr>
              <a:defRPr/>
            </a:pPr>
            <a:r>
              <a:rPr lang="en-US" sz="1200" b="1" i="1" dirty="0" smtClean="0">
                <a:solidFill>
                  <a:schemeClr val="accent1">
                    <a:lumMod val="75000"/>
                  </a:schemeClr>
                </a:solidFill>
                <a:latin typeface="Arial" charset="0"/>
              </a:rPr>
              <a:t>Farrukh Ahmad (PI, MIST), Ali Farhat (Student, MIST)</a:t>
            </a:r>
          </a:p>
          <a:p>
            <a:pPr marL="457200" indent="-457200" algn="ctr" defTabSz="873125" eaLnBrk="0" hangingPunct="0">
              <a:defRPr/>
            </a:pPr>
            <a:endParaRPr lang="en-US" sz="1600" b="1" i="1" dirty="0" smtClean="0">
              <a:solidFill>
                <a:schemeClr val="accent1">
                  <a:lumMod val="75000"/>
                </a:schemeClr>
              </a:solidFill>
              <a:latin typeface="Arial" charset="0"/>
            </a:endParaRPr>
          </a:p>
          <a:p>
            <a:pPr marL="514350" indent="-514350" algn="ctr" defTabSz="873125" eaLnBrk="0" hangingPunct="0">
              <a:defRPr/>
            </a:pPr>
            <a:r>
              <a:rPr lang="en-US" sz="2400" b="1" dirty="0" smtClean="0">
                <a:solidFill>
                  <a:schemeClr val="tx2"/>
                </a:solidFill>
                <a:effectLst>
                  <a:outerShdw blurRad="38100" dist="38100" dir="2700000" algn="tl">
                    <a:srgbClr val="000000"/>
                  </a:outerShdw>
                </a:effectLst>
                <a:latin typeface="Arial" charset="0"/>
                <a:cs typeface="+mn-cs"/>
              </a:rPr>
              <a:t> </a:t>
            </a:r>
            <a:endParaRPr lang="en-US" sz="2400" b="1" dirty="0">
              <a:solidFill>
                <a:schemeClr val="tx2"/>
              </a:solidFill>
              <a:effectLst>
                <a:outerShdw blurRad="38100" dist="38100" dir="2700000" algn="tl">
                  <a:srgbClr val="000000"/>
                </a:outerShdw>
              </a:effectLst>
              <a:latin typeface="Arial" charset="0"/>
              <a:cs typeface="+mn-cs"/>
            </a:endParaRPr>
          </a:p>
        </p:txBody>
      </p:sp>
      <p:sp>
        <p:nvSpPr>
          <p:cNvPr id="205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25" name="Slide Number Placeholder 5"/>
          <p:cNvSpPr>
            <a:spLocks noGrp="1"/>
          </p:cNvSpPr>
          <p:nvPr>
            <p:ph type="sldNum" sz="quarter" idx="11"/>
          </p:nvPr>
        </p:nvSpPr>
        <p:spPr>
          <a:xfrm>
            <a:off x="6553200" y="6305550"/>
            <a:ext cx="2133600" cy="476250"/>
          </a:xfrm>
        </p:spPr>
        <p:txBody>
          <a:bodyPr/>
          <a:lstStyle/>
          <a:p>
            <a:fld id="{EFF3AEA1-344B-4122-AA27-E39CC24A139B}" type="slidenum">
              <a:rPr lang="en-US"/>
              <a:pPr/>
              <a:t>28</a:t>
            </a:fld>
            <a:endParaRPr lang="en-US" dirty="0"/>
          </a:p>
        </p:txBody>
      </p:sp>
      <p:pic>
        <p:nvPicPr>
          <p:cNvPr id="27" name="Picture 15" descr="FA_Passport2.jpg"/>
          <p:cNvPicPr>
            <a:picLocks noChangeAspect="1"/>
          </p:cNvPicPr>
          <p:nvPr/>
        </p:nvPicPr>
        <p:blipFill>
          <a:blip r:embed="rId3" cstate="print"/>
          <a:srcRect l="11427" r="8572"/>
          <a:stretch>
            <a:fillRect/>
          </a:stretch>
        </p:blipFill>
        <p:spPr bwMode="auto">
          <a:xfrm>
            <a:off x="381000" y="190500"/>
            <a:ext cx="1066800" cy="1333500"/>
          </a:xfrm>
          <a:prstGeom prst="rect">
            <a:avLst/>
          </a:prstGeom>
          <a:noFill/>
          <a:ln w="9525">
            <a:noFill/>
            <a:miter lim="800000"/>
            <a:headEnd/>
            <a:tailEnd/>
          </a:ln>
        </p:spPr>
      </p:pic>
      <p:sp>
        <p:nvSpPr>
          <p:cNvPr id="40" name="AutoShape 12"/>
          <p:cNvSpPr>
            <a:spLocks noChangeArrowheads="1"/>
          </p:cNvSpPr>
          <p:nvPr/>
        </p:nvSpPr>
        <p:spPr bwMode="auto">
          <a:xfrm>
            <a:off x="3429000" y="4343400"/>
            <a:ext cx="5334000" cy="2057400"/>
          </a:xfrm>
          <a:prstGeom prst="roundRect">
            <a:avLst>
              <a:gd name="adj" fmla="val 16667"/>
            </a:avLst>
          </a:prstGeom>
          <a:gradFill rotWithShape="1">
            <a:gsLst>
              <a:gs pos="0">
                <a:srgbClr val="808080">
                  <a:gamma/>
                  <a:shade val="15686"/>
                  <a:invGamma/>
                </a:srgbClr>
              </a:gs>
              <a:gs pos="100000">
                <a:srgbClr val="808080"/>
              </a:gs>
            </a:gsLst>
            <a:lin ang="2700000" scaled="1"/>
          </a:gradFill>
          <a:ln w="9525">
            <a:solidFill>
              <a:srgbClr val="FFFF99"/>
            </a:solidFill>
            <a:round/>
            <a:headEnd/>
            <a:tailEnd/>
          </a:ln>
          <a:effectLst/>
        </p:spPr>
        <p:txBody>
          <a:bodyPr wrap="none" anchor="ctr"/>
          <a:lstStyle/>
          <a:p>
            <a:pPr algn="ctr"/>
            <a:endParaRPr lang="en-US"/>
          </a:p>
        </p:txBody>
      </p:sp>
      <p:sp>
        <p:nvSpPr>
          <p:cNvPr id="43" name="Rectangle 42"/>
          <p:cNvSpPr>
            <a:spLocks noChangeArrowheads="1"/>
          </p:cNvSpPr>
          <p:nvPr/>
        </p:nvSpPr>
        <p:spPr bwMode="auto">
          <a:xfrm>
            <a:off x="3429000" y="4343400"/>
            <a:ext cx="5534696" cy="2057400"/>
          </a:xfrm>
          <a:prstGeom prst="rect">
            <a:avLst/>
          </a:prstGeom>
          <a:noFill/>
          <a:ln w="9525">
            <a:noFill/>
            <a:miter lim="800000"/>
            <a:headEnd/>
            <a:tailEnd/>
          </a:ln>
          <a:effectLst/>
        </p:spPr>
        <p:txBody>
          <a:bodyPr lIns="91427" tIns="45713" rIns="91427" bIns="45713"/>
          <a:lstStyle/>
          <a:p>
            <a:pPr marL="53975" algn="ctr">
              <a:spcBef>
                <a:spcPts val="600"/>
              </a:spcBef>
              <a:buClr>
                <a:srgbClr val="FF66CC"/>
              </a:buClr>
              <a:defRPr/>
            </a:pPr>
            <a:r>
              <a:rPr lang="en-US" sz="1800" b="1" dirty="0" smtClean="0">
                <a:solidFill>
                  <a:srgbClr val="FFFF00"/>
                </a:solidFill>
                <a:effectLst>
                  <a:outerShdw blurRad="38100" dist="38100" dir="2700000" algn="tl">
                    <a:srgbClr val="000000"/>
                  </a:outerShdw>
                </a:effectLst>
                <a:latin typeface="Arial" charset="0"/>
              </a:rPr>
              <a:t>Project Objectives</a:t>
            </a:r>
          </a:p>
          <a:p>
            <a:pPr marL="53975" indent="1588">
              <a:spcBef>
                <a:spcPts val="600"/>
              </a:spcBef>
              <a:buClr>
                <a:srgbClr val="FF66CC"/>
              </a:buClr>
              <a:defRPr/>
            </a:pPr>
            <a:r>
              <a:rPr lang="en-US" sz="1400" b="1" dirty="0" smtClean="0"/>
              <a:t>Development of stable isotope ion fingerprinting methods using IC/Triple Quad MS for the following applications:</a:t>
            </a:r>
          </a:p>
          <a:p>
            <a:pPr marL="457200" indent="-457200" defTabSz="873125" eaLnBrk="0" hangingPunct="0">
              <a:spcBef>
                <a:spcPts val="600"/>
              </a:spcBef>
              <a:buClr>
                <a:srgbClr val="FF66CC"/>
              </a:buClr>
              <a:buFont typeface="Arial" pitchFamily="34" charset="0"/>
              <a:buChar char="•"/>
              <a:defRPr/>
            </a:pPr>
            <a:r>
              <a:rPr lang="en-US" sz="1400" b="1" i="1" dirty="0" smtClean="0">
                <a:solidFill>
                  <a:schemeClr val="bg1"/>
                </a:solidFill>
                <a:latin typeface="Arial" charset="0"/>
              </a:rPr>
              <a:t>Monitoring ionic contaminant transformation in GW</a:t>
            </a:r>
          </a:p>
          <a:p>
            <a:pPr marL="457200" indent="-457200" defTabSz="873125" eaLnBrk="0" hangingPunct="0">
              <a:spcBef>
                <a:spcPts val="600"/>
              </a:spcBef>
              <a:buClr>
                <a:srgbClr val="FF66CC"/>
              </a:buClr>
              <a:buFont typeface="Arial" pitchFamily="34" charset="0"/>
              <a:buChar char="•"/>
              <a:defRPr/>
            </a:pPr>
            <a:r>
              <a:rPr lang="en-US" sz="1400" b="1" i="1" dirty="0" smtClean="0">
                <a:solidFill>
                  <a:schemeClr val="bg1"/>
                </a:solidFill>
                <a:latin typeface="Arial" charset="0"/>
              </a:rPr>
              <a:t>Monitoring influx of sequestered </a:t>
            </a:r>
            <a:r>
              <a:rPr lang="en-US" sz="1400" b="1" i="1" dirty="0" err="1" smtClean="0">
                <a:solidFill>
                  <a:schemeClr val="bg1"/>
                </a:solidFill>
                <a:latin typeface="Arial" charset="0"/>
              </a:rPr>
              <a:t>pyrogenic</a:t>
            </a:r>
            <a:r>
              <a:rPr lang="en-US" sz="1400" b="1" i="1" dirty="0" smtClean="0">
                <a:solidFill>
                  <a:schemeClr val="bg1"/>
                </a:solidFill>
                <a:latin typeface="Arial" charset="0"/>
              </a:rPr>
              <a:t> CO2 into GW</a:t>
            </a:r>
          </a:p>
          <a:p>
            <a:pPr marL="457200" indent="-457200" defTabSz="873125" eaLnBrk="0" hangingPunct="0">
              <a:spcBef>
                <a:spcPts val="600"/>
              </a:spcBef>
              <a:buClr>
                <a:srgbClr val="FF66CC"/>
              </a:buClr>
              <a:buFont typeface="Arial" pitchFamily="34" charset="0"/>
              <a:buChar char="•"/>
              <a:defRPr/>
            </a:pPr>
            <a:r>
              <a:rPr lang="en-US" sz="1400" b="1" i="1" dirty="0" smtClean="0">
                <a:solidFill>
                  <a:schemeClr val="bg1"/>
                </a:solidFill>
                <a:latin typeface="Arial" charset="0"/>
              </a:rPr>
              <a:t>Surrogate ionic parameters for predicting trace pollutant enrichment in reused water streams</a:t>
            </a:r>
          </a:p>
        </p:txBody>
      </p:sp>
      <p:grpSp>
        <p:nvGrpSpPr>
          <p:cNvPr id="2" name="Group 23"/>
          <p:cNvGrpSpPr/>
          <p:nvPr/>
        </p:nvGrpSpPr>
        <p:grpSpPr>
          <a:xfrm>
            <a:off x="304800" y="1865376"/>
            <a:ext cx="3048000" cy="4611624"/>
            <a:chOff x="4876800" y="1828800"/>
            <a:chExt cx="3505200" cy="4419600"/>
          </a:xfrm>
        </p:grpSpPr>
        <p:sp>
          <p:nvSpPr>
            <p:cNvPr id="28" name="Rectangle 27"/>
            <p:cNvSpPr/>
            <p:nvPr/>
          </p:nvSpPr>
          <p:spPr bwMode="auto">
            <a:xfrm>
              <a:off x="4876800" y="1828800"/>
              <a:ext cx="3505200" cy="4419600"/>
            </a:xfrm>
            <a:prstGeom prst="rect">
              <a:avLst/>
            </a:prstGeom>
            <a:solidFill>
              <a:schemeClr val="tx1"/>
            </a:solidFill>
            <a:ln w="4445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Garamond" pitchFamily="18" charset="0"/>
              </a:endParaRPr>
            </a:p>
          </p:txBody>
        </p:sp>
        <p:pic>
          <p:nvPicPr>
            <p:cNvPr id="29" name="Picture 28" descr="co2_taska_image1_small.jpg"/>
            <p:cNvPicPr/>
            <p:nvPr/>
          </p:nvPicPr>
          <p:blipFill>
            <a:blip r:embed="rId4" cstate="print"/>
            <a:srcRect b="2564"/>
            <a:stretch>
              <a:fillRect/>
            </a:stretch>
          </p:blipFill>
          <p:spPr>
            <a:xfrm>
              <a:off x="5161005" y="1981200"/>
              <a:ext cx="3048000" cy="2133601"/>
            </a:xfrm>
            <a:prstGeom prst="rect">
              <a:avLst/>
            </a:prstGeom>
          </p:spPr>
        </p:pic>
        <p:pic>
          <p:nvPicPr>
            <p:cNvPr id="30" name="Picture 2" descr="C:\Toshiba Recovery 031709\Users\Farrukh\MIST\Presentations\WFES 2010 (Dec2009)\Supporting Material\4.1-2.png"/>
            <p:cNvPicPr>
              <a:picLocks noChangeAspect="1" noChangeArrowheads="1"/>
            </p:cNvPicPr>
            <p:nvPr/>
          </p:nvPicPr>
          <p:blipFill>
            <a:blip r:embed="rId5" cstate="print"/>
            <a:srcRect/>
            <a:stretch>
              <a:fillRect/>
            </a:stretch>
          </p:blipFill>
          <p:spPr bwMode="auto">
            <a:xfrm>
              <a:off x="5181600" y="4267200"/>
              <a:ext cx="2937878" cy="1828800"/>
            </a:xfrm>
            <a:prstGeom prst="rect">
              <a:avLst/>
            </a:prstGeom>
            <a:noFill/>
          </p:spPr>
        </p:pic>
      </p:grpSp>
      <p:grpSp>
        <p:nvGrpSpPr>
          <p:cNvPr id="3" name="Group 35"/>
          <p:cNvGrpSpPr/>
          <p:nvPr/>
        </p:nvGrpSpPr>
        <p:grpSpPr>
          <a:xfrm>
            <a:off x="3429000" y="1828800"/>
            <a:ext cx="5333999" cy="2438400"/>
            <a:chOff x="3429000" y="1828800"/>
            <a:chExt cx="5333999" cy="2438400"/>
          </a:xfrm>
        </p:grpSpPr>
        <p:grpSp>
          <p:nvGrpSpPr>
            <p:cNvPr id="4" name="Group 33"/>
            <p:cNvGrpSpPr/>
            <p:nvPr/>
          </p:nvGrpSpPr>
          <p:grpSpPr>
            <a:xfrm>
              <a:off x="3429000" y="1828800"/>
              <a:ext cx="5333999" cy="2438400"/>
              <a:chOff x="3886200" y="1828800"/>
              <a:chExt cx="4876799" cy="2133600"/>
            </a:xfrm>
          </p:grpSpPr>
          <p:pic>
            <p:nvPicPr>
              <p:cNvPr id="33" name="Picture 2"/>
              <p:cNvPicPr>
                <a:picLocks noChangeAspect="1" noChangeArrowheads="1"/>
              </p:cNvPicPr>
              <p:nvPr/>
            </p:nvPicPr>
            <p:blipFill>
              <a:blip r:embed="rId6" cstate="print">
                <a:lum contrast="24000"/>
              </a:blip>
              <a:srcRect l="14583" t="18991" r="26294" b="8308"/>
              <a:stretch>
                <a:fillRect/>
              </a:stretch>
            </p:blipFill>
            <p:spPr bwMode="auto">
              <a:xfrm>
                <a:off x="6778156" y="1828800"/>
                <a:ext cx="1984843" cy="2133600"/>
              </a:xfrm>
              <a:prstGeom prst="rect">
                <a:avLst/>
              </a:prstGeom>
              <a:noFill/>
              <a:ln w="9525">
                <a:noFill/>
                <a:miter lim="800000"/>
                <a:headEnd/>
                <a:tailEnd/>
              </a:ln>
            </p:spPr>
          </p:pic>
          <p:pic>
            <p:nvPicPr>
              <p:cNvPr id="31" name="Picture 42" descr="P0001-105_FigC____FA_"/>
              <p:cNvPicPr>
                <a:picLocks noChangeAspect="1" noChangeArrowheads="1"/>
              </p:cNvPicPr>
              <p:nvPr/>
            </p:nvPicPr>
            <p:blipFill>
              <a:blip r:embed="rId7" cstate="print"/>
              <a:srcRect/>
              <a:stretch>
                <a:fillRect/>
              </a:stretch>
            </p:blipFill>
            <p:spPr bwMode="auto">
              <a:xfrm>
                <a:off x="3886200" y="1828800"/>
                <a:ext cx="3539836" cy="2133600"/>
              </a:xfrm>
              <a:prstGeom prst="rect">
                <a:avLst/>
              </a:prstGeom>
              <a:noFill/>
              <a:ln w="9525">
                <a:noFill/>
                <a:miter lim="800000"/>
                <a:headEnd/>
                <a:tailEnd/>
              </a:ln>
            </p:spPr>
          </p:pic>
        </p:grpSp>
        <p:sp>
          <p:nvSpPr>
            <p:cNvPr id="35" name="Rectangle 34"/>
            <p:cNvSpPr/>
            <p:nvPr/>
          </p:nvSpPr>
          <p:spPr bwMode="auto">
            <a:xfrm>
              <a:off x="6096000" y="4038600"/>
              <a:ext cx="381000" cy="1524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Garamond" pitchFamily="18" charset="0"/>
              </a:endParaRPr>
            </a:p>
          </p:txBody>
        </p:sp>
      </p:gr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3"/>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7772400" cy="1143000"/>
          </a:xfrm>
          <a:effectLst/>
        </p:spPr>
        <p:txBody>
          <a:bodyPr/>
          <a:lstStyle/>
          <a:p>
            <a:pPr algn="l">
              <a:spcAft>
                <a:spcPts val="0"/>
              </a:spcAft>
            </a:pPr>
            <a:r>
              <a:rPr lang="en-US" sz="4000" dirty="0" smtClean="0">
                <a:solidFill>
                  <a:srgbClr val="000F38"/>
                </a:solidFill>
              </a:rPr>
              <a:t>Policy Focus Areas</a:t>
            </a:r>
            <a:endParaRPr lang="en-US" sz="4000" dirty="0"/>
          </a:p>
        </p:txBody>
      </p:sp>
      <p:graphicFrame>
        <p:nvGraphicFramePr>
          <p:cNvPr id="10" name="Content Placeholder 7"/>
          <p:cNvGraphicFramePr>
            <a:graphicFrameLocks/>
          </p:cNvGraphicFramePr>
          <p:nvPr/>
        </p:nvGraphicFramePr>
        <p:xfrm>
          <a:off x="457200" y="1249363"/>
          <a:ext cx="8229600" cy="49990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2"/>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7772400" cy="1143000"/>
          </a:xfrm>
          <a:effectLst/>
        </p:spPr>
        <p:txBody>
          <a:bodyPr/>
          <a:lstStyle/>
          <a:p>
            <a:pPr algn="l">
              <a:spcAft>
                <a:spcPts val="0"/>
              </a:spcAft>
            </a:pPr>
            <a:r>
              <a:rPr lang="en-US" sz="4000" dirty="0" smtClean="0">
                <a:solidFill>
                  <a:srgbClr val="000F38"/>
                </a:solidFill>
              </a:rPr>
              <a:t>Masdar Initiative</a:t>
            </a:r>
            <a:endParaRPr lang="en-US" sz="4000" dirty="0"/>
          </a:p>
        </p:txBody>
      </p:sp>
      <p:sp>
        <p:nvSpPr>
          <p:cNvPr id="4103" name="Text Box 7"/>
          <p:cNvSpPr txBox="1">
            <a:spLocks noChangeArrowheads="1"/>
          </p:cNvSpPr>
          <p:nvPr/>
        </p:nvSpPr>
        <p:spPr bwMode="auto">
          <a:xfrm>
            <a:off x="76200" y="942737"/>
            <a:ext cx="8283575" cy="1092607"/>
          </a:xfrm>
          <a:prstGeom prst="rect">
            <a:avLst/>
          </a:prstGeom>
          <a:noFill/>
          <a:ln w="9525">
            <a:noFill/>
            <a:miter lim="800000"/>
            <a:headEnd/>
            <a:tailEnd/>
          </a:ln>
          <a:effectLst/>
        </p:spPr>
        <p:txBody>
          <a:bodyPr wrap="square">
            <a:prstTxWarp prst="textNoShape">
              <a:avLst/>
            </a:prstTxWarp>
            <a:spAutoFit/>
          </a:bodyPr>
          <a:lstStyle/>
          <a:p>
            <a:pPr>
              <a:spcBef>
                <a:spcPct val="50000"/>
              </a:spcBef>
              <a:spcAft>
                <a:spcPts val="0"/>
              </a:spcAft>
              <a:buFont typeface="Wingdings" pitchFamily="2" charset="2"/>
              <a:buChar char="v"/>
            </a:pPr>
            <a:endParaRPr lang="en-US" sz="2600" dirty="0" smtClean="0">
              <a:solidFill>
                <a:srgbClr val="626464"/>
              </a:solidFill>
            </a:endParaRPr>
          </a:p>
          <a:p>
            <a:pPr>
              <a:spcBef>
                <a:spcPct val="50000"/>
              </a:spcBef>
              <a:spcAft>
                <a:spcPts val="0"/>
              </a:spcAft>
              <a:buFont typeface="Wingdings" pitchFamily="2" charset="2"/>
              <a:buChar char="v"/>
            </a:pPr>
            <a:endParaRPr lang="en-US" sz="2600" dirty="0">
              <a:solidFill>
                <a:srgbClr val="626464"/>
              </a:solidFill>
            </a:endParaRPr>
          </a:p>
        </p:txBody>
      </p:sp>
      <p:sp>
        <p:nvSpPr>
          <p:cNvPr id="6" name="Rectangle 5"/>
          <p:cNvSpPr/>
          <p:nvPr/>
        </p:nvSpPr>
        <p:spPr>
          <a:xfrm>
            <a:off x="76200" y="1189196"/>
            <a:ext cx="4876800" cy="4308872"/>
          </a:xfrm>
          <a:prstGeom prst="rect">
            <a:avLst/>
          </a:prstGeom>
        </p:spPr>
        <p:txBody>
          <a:bodyPr wrap="square">
            <a:spAutoFit/>
          </a:bodyPr>
          <a:lstStyle/>
          <a:p>
            <a:pPr marL="640080" indent="-457200">
              <a:spcBef>
                <a:spcPts val="1200"/>
              </a:spcBef>
              <a:spcAft>
                <a:spcPts val="0"/>
              </a:spcAft>
              <a:buFont typeface="Wingdings" pitchFamily="2" charset="2"/>
              <a:buChar char="v"/>
            </a:pPr>
            <a:r>
              <a:rPr lang="en-US" dirty="0" smtClean="0">
                <a:solidFill>
                  <a:srgbClr val="626464"/>
                </a:solidFill>
              </a:rPr>
              <a:t>A global cooperative platform to search for solutions to energy security, climate change and the development of human expertise in sustainability.</a:t>
            </a:r>
            <a:br>
              <a:rPr lang="en-US" dirty="0" smtClean="0">
                <a:solidFill>
                  <a:srgbClr val="626464"/>
                </a:solidFill>
              </a:rPr>
            </a:br>
            <a:endParaRPr lang="en-US" dirty="0" smtClean="0">
              <a:solidFill>
                <a:srgbClr val="626464"/>
              </a:solidFill>
            </a:endParaRPr>
          </a:p>
          <a:p>
            <a:pPr marL="640080" indent="-457200">
              <a:spcBef>
                <a:spcPts val="1200"/>
              </a:spcBef>
              <a:spcAft>
                <a:spcPts val="0"/>
              </a:spcAft>
              <a:buFont typeface="Wingdings" pitchFamily="2" charset="2"/>
              <a:buChar char="v"/>
            </a:pPr>
            <a:r>
              <a:rPr lang="en-US" dirty="0" smtClean="0">
                <a:solidFill>
                  <a:srgbClr val="626464"/>
                </a:solidFill>
              </a:rPr>
              <a:t>Aims to position Abu Dhabi as a world-class research and development hub for new energy technologies.</a:t>
            </a:r>
          </a:p>
        </p:txBody>
      </p:sp>
      <p:pic>
        <p:nvPicPr>
          <p:cNvPr id="10" name="Picture 9" descr="Masdar City.jpg"/>
          <p:cNvPicPr>
            <a:picLocks noChangeAspect="1"/>
          </p:cNvPicPr>
          <p:nvPr/>
        </p:nvPicPr>
        <p:blipFill>
          <a:blip r:embed="rId3"/>
          <a:stretch>
            <a:fillRect/>
          </a:stretch>
        </p:blipFill>
        <p:spPr>
          <a:xfrm>
            <a:off x="5105400" y="914400"/>
            <a:ext cx="3990975" cy="53340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31064" y="273863"/>
            <a:ext cx="8190963" cy="1477328"/>
          </a:xfrm>
        </p:spPr>
        <p:txBody>
          <a:bodyPr lIns="0" tIns="0" rIns="0" bIns="0"/>
          <a:lstStyle/>
          <a:p>
            <a:pPr algn="ctr"/>
            <a:r>
              <a:rPr lang="en-US" sz="2400" kern="1200" dirty="0" smtClean="0">
                <a:solidFill>
                  <a:schemeClr val="tx2"/>
                </a:solidFill>
                <a:latin typeface="Arial" pitchFamily="-65" charset="0"/>
                <a:ea typeface="ＭＳ Ｐゴシック" pitchFamily="-65" charset="-128"/>
                <a:cs typeface="ＭＳ Ｐゴシック" pitchFamily="-65" charset="-128"/>
                <a:sym typeface="Arial" charset="0"/>
              </a:rPr>
              <a:t>Modeling and Predicting the Cost of Climate Change on Health </a:t>
            </a:r>
            <a:r>
              <a:rPr lang="en-US" sz="2900" dirty="0" smtClean="0"/>
              <a:t/>
            </a:r>
            <a:br>
              <a:rPr lang="en-US" sz="2900" dirty="0" smtClean="0"/>
            </a:br>
            <a:r>
              <a:rPr lang="en-US" sz="1600" kern="1200" dirty="0" smtClean="0">
                <a:solidFill>
                  <a:schemeClr val="tx1">
                    <a:lumMod val="75000"/>
                    <a:lumOff val="25000"/>
                  </a:schemeClr>
                </a:solidFill>
                <a:latin typeface="Arial" pitchFamily="-65" charset="0"/>
                <a:ea typeface="ＭＳ Ｐゴシック" pitchFamily="-65" charset="-128"/>
                <a:cs typeface="ＭＳ Ｐゴシック" pitchFamily="-65" charset="-128"/>
              </a:rPr>
              <a:t>Michael Greenstone (MIT)</a:t>
            </a:r>
            <a:br>
              <a:rPr lang="en-US" sz="1600" kern="1200" dirty="0" smtClean="0">
                <a:solidFill>
                  <a:schemeClr val="tx1">
                    <a:lumMod val="75000"/>
                    <a:lumOff val="25000"/>
                  </a:schemeClr>
                </a:solidFill>
                <a:latin typeface="Arial" pitchFamily="-65" charset="0"/>
                <a:ea typeface="ＭＳ Ｐゴシック" pitchFamily="-65" charset="-128"/>
                <a:cs typeface="ＭＳ Ｐゴシック" pitchFamily="-65" charset="-128"/>
              </a:rPr>
            </a:br>
            <a:r>
              <a:rPr lang="en-US" sz="1600" kern="1200" dirty="0" smtClean="0">
                <a:solidFill>
                  <a:schemeClr val="tx1">
                    <a:lumMod val="75000"/>
                    <a:lumOff val="25000"/>
                  </a:schemeClr>
                </a:solidFill>
                <a:latin typeface="Arial" pitchFamily="-65" charset="0"/>
                <a:ea typeface="ＭＳ Ｐゴシック" pitchFamily="-65" charset="-128"/>
                <a:cs typeface="ＭＳ Ｐゴシック" pitchFamily="-65" charset="-128"/>
              </a:rPr>
              <a:t>I-Tsung Tsai (MIST)</a:t>
            </a:r>
            <a:r>
              <a:rPr lang="en-US" sz="2000" b="1" dirty="0" smtClean="0">
                <a:solidFill>
                  <a:srgbClr val="FF0000"/>
                </a:solidFill>
              </a:rPr>
              <a:t/>
            </a:r>
            <a:br>
              <a:rPr lang="en-US" sz="2000" b="1" dirty="0" smtClean="0">
                <a:solidFill>
                  <a:srgbClr val="FF0000"/>
                </a:solidFill>
              </a:rPr>
            </a:br>
            <a:endParaRPr lang="en-US" sz="1600" b="1" dirty="0" smtClean="0">
              <a:solidFill>
                <a:schemeClr val="tx1"/>
              </a:solidFill>
            </a:endParaRPr>
          </a:p>
        </p:txBody>
      </p:sp>
      <p:sp>
        <p:nvSpPr>
          <p:cNvPr id="3075" name="Rectangle 10"/>
          <p:cNvSpPr>
            <a:spLocks noChangeArrowheads="1"/>
          </p:cNvSpPr>
          <p:nvPr/>
        </p:nvSpPr>
        <p:spPr bwMode="auto">
          <a:xfrm>
            <a:off x="5638800" y="2362200"/>
            <a:ext cx="2209800" cy="381000"/>
          </a:xfrm>
          <a:prstGeom prst="rect">
            <a:avLst/>
          </a:prstGeom>
          <a:noFill/>
          <a:ln w="9525">
            <a:noFill/>
            <a:miter lim="800000"/>
            <a:headEnd/>
            <a:tailEnd/>
          </a:ln>
        </p:spPr>
        <p:txBody>
          <a:bodyPr/>
          <a:lstStyle/>
          <a:p>
            <a:pPr>
              <a:spcBef>
                <a:spcPct val="20000"/>
              </a:spcBef>
            </a:pPr>
            <a:r>
              <a:rPr lang="en-US" sz="1800">
                <a:latin typeface="Arial Black" pitchFamily="34" charset="0"/>
              </a:rPr>
              <a:t>Broader Impact</a:t>
            </a:r>
          </a:p>
        </p:txBody>
      </p:sp>
      <p:sp>
        <p:nvSpPr>
          <p:cNvPr id="3076" name="Rectangle 6"/>
          <p:cNvSpPr>
            <a:spLocks noChangeArrowheads="1"/>
          </p:cNvSpPr>
          <p:nvPr/>
        </p:nvSpPr>
        <p:spPr bwMode="auto">
          <a:xfrm>
            <a:off x="990600" y="2362200"/>
            <a:ext cx="2819400" cy="381000"/>
          </a:xfrm>
          <a:prstGeom prst="rect">
            <a:avLst/>
          </a:prstGeom>
          <a:noFill/>
          <a:ln w="9525">
            <a:noFill/>
            <a:miter lim="800000"/>
            <a:headEnd/>
            <a:tailEnd/>
          </a:ln>
        </p:spPr>
        <p:txBody>
          <a:bodyPr/>
          <a:lstStyle/>
          <a:p>
            <a:pPr>
              <a:spcBef>
                <a:spcPct val="20000"/>
              </a:spcBef>
            </a:pPr>
            <a:r>
              <a:rPr lang="en-US" sz="1800">
                <a:latin typeface="Arial Black" pitchFamily="34" charset="0"/>
              </a:rPr>
              <a:t>Research Objectives</a:t>
            </a:r>
          </a:p>
        </p:txBody>
      </p:sp>
      <p:sp>
        <p:nvSpPr>
          <p:cNvPr id="3077" name="Text Box 39"/>
          <p:cNvSpPr txBox="1">
            <a:spLocks noChangeArrowheads="1"/>
          </p:cNvSpPr>
          <p:nvPr/>
        </p:nvSpPr>
        <p:spPr bwMode="auto">
          <a:xfrm>
            <a:off x="990600" y="1828800"/>
            <a:ext cx="3429000" cy="276225"/>
          </a:xfrm>
          <a:prstGeom prst="rect">
            <a:avLst/>
          </a:prstGeom>
          <a:noFill/>
          <a:ln w="9525">
            <a:noFill/>
            <a:miter lim="800000"/>
            <a:headEnd/>
            <a:tailEnd/>
          </a:ln>
        </p:spPr>
        <p:txBody>
          <a:bodyPr>
            <a:spAutoFit/>
          </a:bodyPr>
          <a:lstStyle/>
          <a:p>
            <a:pPr>
              <a:spcBef>
                <a:spcPct val="50000"/>
              </a:spcBef>
            </a:pPr>
            <a:endParaRPr lang="en-US">
              <a:latin typeface="Times New Roman" pitchFamily="18" charset="0"/>
            </a:endParaRPr>
          </a:p>
        </p:txBody>
      </p:sp>
      <p:sp>
        <p:nvSpPr>
          <p:cNvPr id="3078" name="Text Box 40"/>
          <p:cNvSpPr txBox="1">
            <a:spLocks noChangeArrowheads="1"/>
          </p:cNvSpPr>
          <p:nvPr/>
        </p:nvSpPr>
        <p:spPr bwMode="auto">
          <a:xfrm>
            <a:off x="685800" y="2819400"/>
            <a:ext cx="3962400" cy="1800225"/>
          </a:xfrm>
          <a:prstGeom prst="rect">
            <a:avLst/>
          </a:prstGeom>
          <a:noFill/>
          <a:ln w="9525">
            <a:noFill/>
            <a:miter lim="800000"/>
            <a:headEnd/>
            <a:tailEnd/>
          </a:ln>
        </p:spPr>
        <p:txBody>
          <a:bodyPr lIns="0" tIns="0" rIns="0" bIns="0">
            <a:spAutoFit/>
          </a:bodyPr>
          <a:lstStyle/>
          <a:p>
            <a:pPr marL="112713" indent="-112713">
              <a:spcBef>
                <a:spcPct val="50000"/>
              </a:spcBef>
              <a:buFont typeface="Arial" charset="0"/>
              <a:buChar char="•"/>
            </a:pPr>
            <a:r>
              <a:rPr lang="en-US" sz="1800"/>
              <a:t>E</a:t>
            </a:r>
            <a:r>
              <a:rPr lang="en-US" sz="1800">
                <a:cs typeface="Times New Roman" pitchFamily="18" charset="0"/>
              </a:rPr>
              <a:t>stimate the impacts of climate change on mortality and health-preserving adaptations</a:t>
            </a:r>
            <a:endParaRPr lang="en-US" sz="1800"/>
          </a:p>
          <a:p>
            <a:pPr marL="112713" indent="-112713">
              <a:spcBef>
                <a:spcPct val="50000"/>
              </a:spcBef>
              <a:buFont typeface="Arial" charset="0"/>
              <a:buChar char="•"/>
            </a:pPr>
            <a:r>
              <a:rPr lang="en-US" sz="1800"/>
              <a:t>Forecast the Effects of Different International Carbon Regulation Regimes on Human Health</a:t>
            </a:r>
          </a:p>
        </p:txBody>
      </p:sp>
      <p:sp>
        <p:nvSpPr>
          <p:cNvPr id="3079" name="Text Box 44"/>
          <p:cNvSpPr txBox="1">
            <a:spLocks noChangeArrowheads="1"/>
          </p:cNvSpPr>
          <p:nvPr/>
        </p:nvSpPr>
        <p:spPr bwMode="auto">
          <a:xfrm>
            <a:off x="4800600" y="3352800"/>
            <a:ext cx="3581400" cy="276225"/>
          </a:xfrm>
          <a:prstGeom prst="rect">
            <a:avLst/>
          </a:prstGeom>
          <a:noFill/>
          <a:ln w="9525">
            <a:noFill/>
            <a:miter lim="800000"/>
            <a:headEnd/>
            <a:tailEnd/>
          </a:ln>
        </p:spPr>
        <p:txBody>
          <a:bodyPr>
            <a:spAutoFit/>
          </a:bodyPr>
          <a:lstStyle/>
          <a:p>
            <a:pPr>
              <a:spcBef>
                <a:spcPct val="50000"/>
              </a:spcBef>
            </a:pPr>
            <a:endParaRPr lang="en-US"/>
          </a:p>
        </p:txBody>
      </p:sp>
      <p:sp>
        <p:nvSpPr>
          <p:cNvPr id="3080" name="Text Box 42"/>
          <p:cNvSpPr txBox="1">
            <a:spLocks noChangeArrowheads="1"/>
          </p:cNvSpPr>
          <p:nvPr/>
        </p:nvSpPr>
        <p:spPr bwMode="auto">
          <a:xfrm>
            <a:off x="4953000" y="2743200"/>
            <a:ext cx="3962400" cy="2198688"/>
          </a:xfrm>
          <a:prstGeom prst="rect">
            <a:avLst/>
          </a:prstGeom>
          <a:noFill/>
          <a:ln w="9525">
            <a:noFill/>
            <a:miter lim="800000"/>
            <a:headEnd/>
            <a:tailEnd/>
          </a:ln>
        </p:spPr>
        <p:txBody>
          <a:bodyPr lIns="0" tIns="0" rIns="0" bIns="0">
            <a:spAutoFit/>
          </a:bodyPr>
          <a:lstStyle/>
          <a:p>
            <a:pPr marL="112713" indent="-112713">
              <a:spcBef>
                <a:spcPct val="50000"/>
              </a:spcBef>
              <a:buFont typeface="Arial" charset="0"/>
              <a:buChar char="•"/>
            </a:pPr>
            <a:r>
              <a:rPr lang="en-US" sz="1800"/>
              <a:t>Facilitate the development of efficient public health policies to cope with climate change in the region. </a:t>
            </a:r>
          </a:p>
          <a:p>
            <a:pPr marL="112713" indent="-112713">
              <a:spcBef>
                <a:spcPct val="50000"/>
              </a:spcBef>
              <a:buFont typeface="Arial" charset="0"/>
              <a:buChar char="•"/>
            </a:pPr>
            <a:r>
              <a:rPr lang="en-US" sz="1800"/>
              <a:t>Facilitate the design of an optimal global regulatory system for greenhouse gas emission.</a:t>
            </a:r>
          </a:p>
          <a:p>
            <a:pPr marL="112713" indent="-112713">
              <a:spcBef>
                <a:spcPct val="50000"/>
              </a:spcBef>
              <a:buFont typeface="Arial" charset="0"/>
              <a:buChar char="•"/>
            </a:pPr>
            <a:endParaRPr lang="en-US" sz="1800"/>
          </a:p>
        </p:txBody>
      </p:sp>
      <p:pic>
        <p:nvPicPr>
          <p:cNvPr id="3081" name="Picture 16" descr="http://econ-www.mit.edu/timages/34"/>
          <p:cNvPicPr>
            <a:picLocks noChangeAspect="1" noChangeArrowheads="1"/>
          </p:cNvPicPr>
          <p:nvPr/>
        </p:nvPicPr>
        <p:blipFill>
          <a:blip r:embed="rId3"/>
          <a:srcRect/>
          <a:stretch>
            <a:fillRect/>
          </a:stretch>
        </p:blipFill>
        <p:spPr bwMode="auto">
          <a:xfrm>
            <a:off x="1752600" y="1219200"/>
            <a:ext cx="955675" cy="1066800"/>
          </a:xfrm>
          <a:prstGeom prst="rect">
            <a:avLst/>
          </a:prstGeom>
          <a:noFill/>
          <a:ln w="9525">
            <a:noFill/>
            <a:miter lim="800000"/>
            <a:headEnd/>
            <a:tailEnd/>
          </a:ln>
        </p:spPr>
      </p:pic>
      <p:pic>
        <p:nvPicPr>
          <p:cNvPr id="3082" name="Picture 17" descr="http://www.masdar.ac.ae/Faculty/profile/Zoom/32320080815539361250.JPG"/>
          <p:cNvPicPr>
            <a:picLocks noChangeAspect="1" noChangeArrowheads="1"/>
          </p:cNvPicPr>
          <p:nvPr/>
        </p:nvPicPr>
        <p:blipFill>
          <a:blip r:embed="rId4"/>
          <a:srcRect/>
          <a:stretch>
            <a:fillRect/>
          </a:stretch>
        </p:blipFill>
        <p:spPr bwMode="auto">
          <a:xfrm>
            <a:off x="6400800" y="1219200"/>
            <a:ext cx="990600" cy="990600"/>
          </a:xfrm>
          <a:prstGeom prst="rect">
            <a:avLst/>
          </a:prstGeom>
          <a:noFill/>
          <a:ln w="9525">
            <a:noFill/>
            <a:miter lim="800000"/>
            <a:headEnd/>
            <a:tailEnd/>
          </a:ln>
        </p:spPr>
      </p:pic>
      <p:pic>
        <p:nvPicPr>
          <p:cNvPr id="3083" name="Picture 18"/>
          <p:cNvPicPr>
            <a:picLocks noChangeAspect="1" noChangeArrowheads="1"/>
          </p:cNvPicPr>
          <p:nvPr/>
        </p:nvPicPr>
        <p:blipFill>
          <a:blip r:embed="rId5"/>
          <a:srcRect l="1927" t="3949" r="1703" b="21136"/>
          <a:stretch>
            <a:fillRect/>
          </a:stretch>
        </p:blipFill>
        <p:spPr bwMode="auto">
          <a:xfrm>
            <a:off x="609600" y="4654550"/>
            <a:ext cx="3962400" cy="1824038"/>
          </a:xfrm>
          <a:prstGeom prst="rect">
            <a:avLst/>
          </a:prstGeom>
          <a:noFill/>
          <a:ln w="9525">
            <a:noFill/>
            <a:miter lim="800000"/>
            <a:headEnd/>
            <a:tailEnd/>
          </a:ln>
        </p:spPr>
      </p:pic>
      <p:pic>
        <p:nvPicPr>
          <p:cNvPr id="3084" name="Picture 19"/>
          <p:cNvPicPr>
            <a:picLocks noChangeAspect="1" noChangeArrowheads="1"/>
          </p:cNvPicPr>
          <p:nvPr/>
        </p:nvPicPr>
        <p:blipFill>
          <a:blip r:embed="rId6"/>
          <a:srcRect l="1958" t="4964" r="2046" b="21194"/>
          <a:stretch>
            <a:fillRect/>
          </a:stretch>
        </p:blipFill>
        <p:spPr bwMode="auto">
          <a:xfrm>
            <a:off x="5029200" y="4648200"/>
            <a:ext cx="3505200" cy="1711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31819" y="193183"/>
            <a:ext cx="8654603" cy="1406780"/>
          </a:xfrm>
        </p:spPr>
        <p:txBody>
          <a:bodyPr lIns="0" tIns="0" rIns="0" bIns="0"/>
          <a:lstStyle/>
          <a:p>
            <a:r>
              <a:rPr lang="en-US" sz="2000" dirty="0" smtClean="0">
                <a:solidFill>
                  <a:srgbClr val="8C8E8E"/>
                </a:solidFill>
              </a:rPr>
              <a:t>Expanding the Role of Emirati Women in Science, Technology, and Engineering Through Education and Economic Opportunities</a:t>
            </a:r>
            <a:r>
              <a:rPr lang="en-US" sz="2400" dirty="0" smtClean="0"/>
              <a:t/>
            </a:r>
            <a:br>
              <a:rPr lang="en-US" sz="2400" dirty="0" smtClean="0"/>
            </a:br>
            <a:r>
              <a:rPr lang="en-US" sz="2400" dirty="0" smtClean="0"/>
              <a:t/>
            </a:r>
            <a:br>
              <a:rPr lang="en-US" sz="2400" dirty="0" smtClean="0"/>
            </a:br>
            <a:r>
              <a:rPr lang="en-US" sz="1600" b="1" dirty="0" smtClean="0">
                <a:solidFill>
                  <a:schemeClr val="accent6">
                    <a:lumMod val="75000"/>
                  </a:schemeClr>
                </a:solidFill>
              </a:rPr>
              <a:t>Georgeta Vidican (MIST), Diana Samulewicz (MIST) </a:t>
            </a:r>
            <a:br>
              <a:rPr lang="en-US" sz="1600" b="1" dirty="0" smtClean="0">
                <a:solidFill>
                  <a:schemeClr val="accent6">
                    <a:lumMod val="75000"/>
                  </a:schemeClr>
                </a:solidFill>
              </a:rPr>
            </a:br>
            <a:r>
              <a:rPr lang="en-US" sz="1600" b="1" dirty="0" err="1" smtClean="0">
                <a:solidFill>
                  <a:schemeClr val="accent6">
                    <a:lumMod val="75000"/>
                  </a:schemeClr>
                </a:solidFill>
              </a:rPr>
              <a:t>Noor</a:t>
            </a:r>
            <a:r>
              <a:rPr lang="en-US" sz="1600" b="1" dirty="0" smtClean="0">
                <a:solidFill>
                  <a:schemeClr val="accent6">
                    <a:lumMod val="75000"/>
                  </a:schemeClr>
                </a:solidFill>
              </a:rPr>
              <a:t> </a:t>
            </a:r>
            <a:r>
              <a:rPr lang="en-US" sz="1600" b="1" dirty="0" err="1" smtClean="0">
                <a:solidFill>
                  <a:schemeClr val="accent6">
                    <a:lumMod val="75000"/>
                  </a:schemeClr>
                </a:solidFill>
              </a:rPr>
              <a:t>Aswad</a:t>
            </a:r>
            <a:r>
              <a:rPr lang="en-US" sz="1600" b="1" dirty="0" smtClean="0">
                <a:solidFill>
                  <a:schemeClr val="accent6">
                    <a:lumMod val="75000"/>
                  </a:schemeClr>
                </a:solidFill>
              </a:rPr>
              <a:t> (MIST)</a:t>
            </a:r>
            <a:endParaRPr lang="en-US" sz="1600" dirty="0" smtClean="0">
              <a:solidFill>
                <a:schemeClr val="accent6">
                  <a:lumMod val="75000"/>
                </a:schemeClr>
              </a:solidFill>
            </a:endParaRPr>
          </a:p>
        </p:txBody>
      </p:sp>
      <p:sp>
        <p:nvSpPr>
          <p:cNvPr id="14339" name="Rectangle 10"/>
          <p:cNvSpPr>
            <a:spLocks noChangeArrowheads="1"/>
          </p:cNvSpPr>
          <p:nvPr/>
        </p:nvSpPr>
        <p:spPr bwMode="auto">
          <a:xfrm>
            <a:off x="5334000" y="1905000"/>
            <a:ext cx="2209800" cy="381000"/>
          </a:xfrm>
          <a:prstGeom prst="rect">
            <a:avLst/>
          </a:prstGeom>
          <a:noFill/>
          <a:ln w="9525">
            <a:noFill/>
            <a:miter lim="800000"/>
            <a:headEnd/>
            <a:tailEnd/>
          </a:ln>
        </p:spPr>
        <p:txBody>
          <a:bodyPr/>
          <a:lstStyle/>
          <a:p>
            <a:pPr>
              <a:spcBef>
                <a:spcPct val="20000"/>
              </a:spcBef>
            </a:pPr>
            <a:r>
              <a:rPr lang="en-US" sz="1800">
                <a:latin typeface="Arial Black" pitchFamily="-108" charset="0"/>
              </a:rPr>
              <a:t>Broader Impact</a:t>
            </a:r>
          </a:p>
        </p:txBody>
      </p:sp>
      <p:sp>
        <p:nvSpPr>
          <p:cNvPr id="14340" name="Rectangle 6"/>
          <p:cNvSpPr>
            <a:spLocks noChangeArrowheads="1"/>
          </p:cNvSpPr>
          <p:nvPr/>
        </p:nvSpPr>
        <p:spPr bwMode="auto">
          <a:xfrm>
            <a:off x="457200" y="1905000"/>
            <a:ext cx="2819400" cy="381000"/>
          </a:xfrm>
          <a:prstGeom prst="rect">
            <a:avLst/>
          </a:prstGeom>
          <a:noFill/>
          <a:ln w="9525">
            <a:noFill/>
            <a:miter lim="800000"/>
            <a:headEnd/>
            <a:tailEnd/>
          </a:ln>
        </p:spPr>
        <p:txBody>
          <a:bodyPr/>
          <a:lstStyle/>
          <a:p>
            <a:pPr>
              <a:spcBef>
                <a:spcPct val="20000"/>
              </a:spcBef>
            </a:pPr>
            <a:r>
              <a:rPr lang="en-US" sz="1800">
                <a:latin typeface="Arial Black" pitchFamily="-108" charset="0"/>
              </a:rPr>
              <a:t>Research Objectives</a:t>
            </a:r>
          </a:p>
        </p:txBody>
      </p:sp>
      <p:sp>
        <p:nvSpPr>
          <p:cNvPr id="14341" name="Text Box 39"/>
          <p:cNvSpPr txBox="1">
            <a:spLocks noChangeArrowheads="1"/>
          </p:cNvSpPr>
          <p:nvPr/>
        </p:nvSpPr>
        <p:spPr bwMode="auto">
          <a:xfrm>
            <a:off x="990600" y="1828800"/>
            <a:ext cx="3429000" cy="276225"/>
          </a:xfrm>
          <a:prstGeom prst="rect">
            <a:avLst/>
          </a:prstGeom>
          <a:noFill/>
          <a:ln w="9525">
            <a:noFill/>
            <a:miter lim="800000"/>
            <a:headEnd/>
            <a:tailEnd/>
          </a:ln>
        </p:spPr>
        <p:txBody>
          <a:bodyPr>
            <a:spAutoFit/>
          </a:bodyPr>
          <a:lstStyle/>
          <a:p>
            <a:pPr>
              <a:spcBef>
                <a:spcPct val="50000"/>
              </a:spcBef>
            </a:pPr>
            <a:endParaRPr lang="en-US">
              <a:latin typeface="Times New Roman" pitchFamily="-108" charset="0"/>
            </a:endParaRPr>
          </a:p>
        </p:txBody>
      </p:sp>
      <p:sp>
        <p:nvSpPr>
          <p:cNvPr id="14342" name="Text Box 40"/>
          <p:cNvSpPr txBox="1">
            <a:spLocks noChangeArrowheads="1"/>
          </p:cNvSpPr>
          <p:nvPr/>
        </p:nvSpPr>
        <p:spPr bwMode="auto">
          <a:xfrm>
            <a:off x="457200" y="2362200"/>
            <a:ext cx="4114800" cy="2154238"/>
          </a:xfrm>
          <a:prstGeom prst="rect">
            <a:avLst/>
          </a:prstGeom>
          <a:noFill/>
          <a:ln w="9525">
            <a:noFill/>
            <a:miter lim="800000"/>
            <a:headEnd/>
            <a:tailEnd/>
          </a:ln>
        </p:spPr>
        <p:txBody>
          <a:bodyPr lIns="0" tIns="0" rIns="0" bIns="0">
            <a:spAutoFit/>
          </a:bodyPr>
          <a:lstStyle/>
          <a:p>
            <a:pPr marL="112713" indent="-112713">
              <a:spcBef>
                <a:spcPct val="50000"/>
              </a:spcBef>
              <a:buFont typeface="Arial" charset="0"/>
              <a:buChar char="•"/>
            </a:pPr>
            <a:r>
              <a:rPr lang="en-US" sz="1400"/>
              <a:t>Assess factors affecting women’s participation in science, technology, and engineering (STE) disciplines</a:t>
            </a:r>
          </a:p>
          <a:p>
            <a:pPr marL="112713" indent="-112713">
              <a:spcBef>
                <a:spcPct val="50000"/>
              </a:spcBef>
              <a:buFont typeface="Arial" charset="0"/>
              <a:buChar char="•"/>
            </a:pPr>
            <a:r>
              <a:rPr lang="en-US" sz="1400"/>
              <a:t> Examine decisions regarding the choice of degree programs.</a:t>
            </a:r>
          </a:p>
          <a:p>
            <a:pPr marL="112713" indent="-112713">
              <a:spcBef>
                <a:spcPct val="50000"/>
              </a:spcBef>
              <a:buFont typeface="Arial" charset="0"/>
              <a:buChar char="•"/>
            </a:pPr>
            <a:r>
              <a:rPr lang="en-US" sz="1400"/>
              <a:t>Assess women’s attitudes towards STE education.</a:t>
            </a:r>
          </a:p>
          <a:p>
            <a:pPr marL="112713" indent="-112713">
              <a:spcBef>
                <a:spcPct val="50000"/>
              </a:spcBef>
              <a:buFont typeface="Arial" charset="0"/>
              <a:buChar char="•"/>
            </a:pPr>
            <a:r>
              <a:rPr lang="en-US" sz="1400"/>
              <a:t>Understand career decisions for Emirati women.</a:t>
            </a:r>
          </a:p>
          <a:p>
            <a:pPr marL="112713" indent="-112713">
              <a:spcBef>
                <a:spcPct val="50000"/>
              </a:spcBef>
            </a:pPr>
            <a:endParaRPr lang="en-US" sz="1400"/>
          </a:p>
        </p:txBody>
      </p:sp>
      <p:sp>
        <p:nvSpPr>
          <p:cNvPr id="14343" name="Text Box 44"/>
          <p:cNvSpPr txBox="1">
            <a:spLocks noChangeArrowheads="1"/>
          </p:cNvSpPr>
          <p:nvPr/>
        </p:nvSpPr>
        <p:spPr bwMode="auto">
          <a:xfrm>
            <a:off x="4800600" y="3352800"/>
            <a:ext cx="3581400" cy="276225"/>
          </a:xfrm>
          <a:prstGeom prst="rect">
            <a:avLst/>
          </a:prstGeom>
          <a:noFill/>
          <a:ln w="9525">
            <a:noFill/>
            <a:miter lim="800000"/>
            <a:headEnd/>
            <a:tailEnd/>
          </a:ln>
        </p:spPr>
        <p:txBody>
          <a:bodyPr>
            <a:spAutoFit/>
          </a:bodyPr>
          <a:lstStyle/>
          <a:p>
            <a:pPr>
              <a:spcBef>
                <a:spcPct val="50000"/>
              </a:spcBef>
            </a:pPr>
            <a:endParaRPr lang="en-US"/>
          </a:p>
        </p:txBody>
      </p:sp>
      <p:sp>
        <p:nvSpPr>
          <p:cNvPr id="14344" name="Text Box 42"/>
          <p:cNvSpPr txBox="1">
            <a:spLocks noChangeArrowheads="1"/>
          </p:cNvSpPr>
          <p:nvPr/>
        </p:nvSpPr>
        <p:spPr bwMode="auto">
          <a:xfrm>
            <a:off x="5105400" y="2362200"/>
            <a:ext cx="3657600" cy="1616075"/>
          </a:xfrm>
          <a:prstGeom prst="rect">
            <a:avLst/>
          </a:prstGeom>
          <a:noFill/>
          <a:ln w="9525">
            <a:noFill/>
            <a:miter lim="800000"/>
            <a:headEnd/>
            <a:tailEnd/>
          </a:ln>
        </p:spPr>
        <p:txBody>
          <a:bodyPr lIns="0" tIns="0" rIns="0" bIns="0">
            <a:spAutoFit/>
          </a:bodyPr>
          <a:lstStyle/>
          <a:p>
            <a:pPr marL="112713" indent="-112713">
              <a:spcBef>
                <a:spcPct val="50000"/>
              </a:spcBef>
              <a:buFont typeface="Arial" charset="0"/>
              <a:buChar char="•"/>
            </a:pPr>
            <a:r>
              <a:rPr lang="en-US" sz="1400"/>
              <a:t>Support building local capacity and assist the transition to a knowledge-based economy in UAE.</a:t>
            </a:r>
          </a:p>
          <a:p>
            <a:pPr marL="112713" indent="-112713">
              <a:spcBef>
                <a:spcPct val="50000"/>
              </a:spcBef>
              <a:buFont typeface="Arial" charset="0"/>
              <a:buChar char="•"/>
            </a:pPr>
            <a:r>
              <a:rPr lang="en-US" sz="1400"/>
              <a:t>Develop culturally sensitive and informed conclusions and recommendations for UAE education policy-makers regarding ways to integrate women in the knowledge society.</a:t>
            </a:r>
          </a:p>
        </p:txBody>
      </p:sp>
      <p:pic>
        <p:nvPicPr>
          <p:cNvPr id="14345" name="Picture 17"/>
          <p:cNvPicPr>
            <a:picLocks noChangeAspect="1"/>
          </p:cNvPicPr>
          <p:nvPr/>
        </p:nvPicPr>
        <p:blipFill>
          <a:blip r:embed="rId3"/>
          <a:srcRect/>
          <a:stretch>
            <a:fillRect/>
          </a:stretch>
        </p:blipFill>
        <p:spPr bwMode="auto">
          <a:xfrm>
            <a:off x="5105400" y="4191000"/>
            <a:ext cx="3657600" cy="2255838"/>
          </a:xfrm>
          <a:prstGeom prst="rect">
            <a:avLst/>
          </a:prstGeom>
          <a:noFill/>
          <a:ln w="9525">
            <a:noFill/>
            <a:miter lim="800000"/>
            <a:headEnd/>
            <a:tailEnd/>
          </a:ln>
        </p:spPr>
      </p:pic>
      <p:pic>
        <p:nvPicPr>
          <p:cNvPr id="14346" name="Picture 18"/>
          <p:cNvPicPr>
            <a:picLocks noChangeAspect="1"/>
          </p:cNvPicPr>
          <p:nvPr/>
        </p:nvPicPr>
        <p:blipFill>
          <a:blip r:embed="rId4"/>
          <a:srcRect/>
          <a:stretch>
            <a:fillRect/>
          </a:stretch>
        </p:blipFill>
        <p:spPr bwMode="auto">
          <a:xfrm>
            <a:off x="457200" y="4267200"/>
            <a:ext cx="3749675" cy="2038350"/>
          </a:xfrm>
          <a:prstGeom prst="rect">
            <a:avLst/>
          </a:prstGeom>
          <a:noFill/>
          <a:ln w="9525">
            <a:noFill/>
            <a:miter lim="800000"/>
            <a:headEnd/>
            <a:tailEnd/>
          </a:ln>
        </p:spPr>
      </p:pic>
      <p:pic>
        <p:nvPicPr>
          <p:cNvPr id="11" name="Picture 19" descr="me"/>
          <p:cNvPicPr>
            <a:picLocks noChangeAspect="1" noChangeArrowheads="1"/>
          </p:cNvPicPr>
          <p:nvPr/>
        </p:nvPicPr>
        <p:blipFill>
          <a:blip r:embed="rId5"/>
          <a:srcRect/>
          <a:stretch>
            <a:fillRect/>
          </a:stretch>
        </p:blipFill>
        <p:spPr bwMode="auto">
          <a:xfrm>
            <a:off x="7937900" y="751510"/>
            <a:ext cx="914400"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3"/>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7772400" cy="1143000"/>
          </a:xfrm>
          <a:effectLst/>
        </p:spPr>
        <p:txBody>
          <a:bodyPr/>
          <a:lstStyle/>
          <a:p>
            <a:pPr algn="l">
              <a:spcAft>
                <a:spcPts val="0"/>
              </a:spcAft>
            </a:pPr>
            <a:r>
              <a:rPr lang="en-US" sz="4000" dirty="0" smtClean="0">
                <a:solidFill>
                  <a:srgbClr val="000F38"/>
                </a:solidFill>
              </a:rPr>
              <a:t>System Focus Areas</a:t>
            </a:r>
            <a:endParaRPr lang="en-US" sz="4000" dirty="0"/>
          </a:p>
        </p:txBody>
      </p:sp>
      <p:graphicFrame>
        <p:nvGraphicFramePr>
          <p:cNvPr id="6" name="Content Placeholder 7"/>
          <p:cNvGraphicFramePr>
            <a:graphicFrameLocks/>
          </p:cNvGraphicFramePr>
          <p:nvPr/>
        </p:nvGraphicFramePr>
        <p:xfrm>
          <a:off x="152400" y="914400"/>
          <a:ext cx="8839200" cy="5608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7435"/>
            <a:ext cx="6781800" cy="1169551"/>
          </a:xfrm>
        </p:spPr>
        <p:txBody>
          <a:bodyPr/>
          <a:lstStyle/>
          <a:p>
            <a:pPr algn="ctr"/>
            <a:r>
              <a:rPr lang="en-US" sz="2000" b="1" i="1" dirty="0" smtClean="0">
                <a:solidFill>
                  <a:schemeClr val="tx2"/>
                </a:solidFill>
              </a:rPr>
              <a:t>Increasing Efficiency with Enhanced Demand Response in Masdar City</a:t>
            </a:r>
            <a:br>
              <a:rPr lang="en-US" sz="2000" b="1" i="1" dirty="0" smtClean="0">
                <a:solidFill>
                  <a:schemeClr val="tx2"/>
                </a:solidFill>
              </a:rPr>
            </a:br>
            <a:r>
              <a:rPr lang="en-US" sz="1800" i="1" dirty="0" smtClean="0">
                <a:solidFill>
                  <a:schemeClr val="tx2"/>
                </a:solidFill>
              </a:rPr>
              <a:t>Scott Kennedy, Sgouris Sgouridis, </a:t>
            </a:r>
            <a:r>
              <a:rPr lang="en-US" sz="1800" i="1" dirty="0" err="1" smtClean="0">
                <a:solidFill>
                  <a:schemeClr val="tx2"/>
                </a:solidFill>
              </a:rPr>
              <a:t>Afshin</a:t>
            </a:r>
            <a:r>
              <a:rPr lang="en-US" sz="1800" i="1" dirty="0" smtClean="0">
                <a:solidFill>
                  <a:schemeClr val="tx2"/>
                </a:solidFill>
              </a:rPr>
              <a:t> </a:t>
            </a:r>
            <a:r>
              <a:rPr lang="en-US" sz="1800" i="1" dirty="0" err="1" smtClean="0">
                <a:solidFill>
                  <a:schemeClr val="tx2"/>
                </a:solidFill>
              </a:rPr>
              <a:t>Afshari</a:t>
            </a:r>
            <a:r>
              <a:rPr lang="en-US" sz="1800" i="1" dirty="0" smtClean="0">
                <a:solidFill>
                  <a:schemeClr val="tx2"/>
                </a:solidFill>
              </a:rPr>
              <a:t> (ADFEC), Hossein Haghighat, Alex Koshy</a:t>
            </a:r>
            <a:endParaRPr lang="en-US" sz="1800" b="1" i="1" dirty="0">
              <a:solidFill>
                <a:schemeClr val="tx2"/>
              </a:solidFill>
            </a:endParaRPr>
          </a:p>
        </p:txBody>
      </p:sp>
      <p:sp>
        <p:nvSpPr>
          <p:cNvPr id="3" name="Content Placeholder 2"/>
          <p:cNvSpPr>
            <a:spLocks noGrp="1"/>
          </p:cNvSpPr>
          <p:nvPr>
            <p:ph sz="half" idx="1"/>
          </p:nvPr>
        </p:nvSpPr>
        <p:spPr>
          <a:xfrm>
            <a:off x="457200" y="2514600"/>
            <a:ext cx="3124200" cy="3429000"/>
          </a:xfrm>
        </p:spPr>
        <p:txBody>
          <a:bodyPr>
            <a:noAutofit/>
          </a:bodyPr>
          <a:lstStyle/>
          <a:p>
            <a:endParaRPr lang="en-US" sz="1400" dirty="0" smtClean="0"/>
          </a:p>
          <a:p>
            <a:pPr>
              <a:buNone/>
            </a:pPr>
            <a:r>
              <a:rPr lang="en-US" sz="1400" b="1" i="1" dirty="0" smtClean="0"/>
              <a:t>Project Objectives</a:t>
            </a:r>
          </a:p>
          <a:p>
            <a:r>
              <a:rPr lang="en-US" sz="1400" dirty="0" smtClean="0"/>
              <a:t>Design financial and non-financial incentive mechanisms (peer comparisons, real-time pricing, energy credits) to encourage efficient use of electricity in Masdar Institute residences.</a:t>
            </a:r>
          </a:p>
          <a:p>
            <a:r>
              <a:rPr lang="en-US" sz="1400" dirty="0" smtClean="0"/>
              <a:t>Implement incentives through web-based portal in student residences that communicates with building management system.</a:t>
            </a:r>
          </a:p>
          <a:p>
            <a:r>
              <a:rPr lang="en-US" sz="1400" dirty="0" smtClean="0"/>
              <a:t>Compare effectiveness of different mechanisms through live experiment on student residences. </a:t>
            </a:r>
          </a:p>
          <a:p>
            <a:endParaRPr lang="en-US" sz="1400" dirty="0"/>
          </a:p>
        </p:txBody>
      </p:sp>
      <p:sp>
        <p:nvSpPr>
          <p:cNvPr id="4" name="Content Placeholder 3"/>
          <p:cNvSpPr>
            <a:spLocks noGrp="1"/>
          </p:cNvSpPr>
          <p:nvPr>
            <p:ph sz="half" idx="2"/>
          </p:nvPr>
        </p:nvSpPr>
        <p:spPr>
          <a:xfrm>
            <a:off x="4648200" y="1371600"/>
            <a:ext cx="4038600" cy="4434840"/>
          </a:xfrm>
        </p:spPr>
        <p:txBody>
          <a:bodyPr>
            <a:normAutofit/>
          </a:bodyPr>
          <a:lstStyle/>
          <a:p>
            <a:pPr>
              <a:buNone/>
            </a:pPr>
            <a:r>
              <a:rPr lang="en-US" sz="1400" b="1" i="1" dirty="0" smtClean="0"/>
              <a:t>Desired Impact</a:t>
            </a:r>
          </a:p>
          <a:p>
            <a:r>
              <a:rPr lang="en-US" sz="1400" dirty="0" smtClean="0"/>
              <a:t>Improved residential energy efficiency through a demand response mechanism that incorporates advanced metering, intuitive user interfaces and is validated against actual human behavior.</a:t>
            </a:r>
            <a:endParaRPr lang="en-US" sz="1400" dirty="0"/>
          </a:p>
        </p:txBody>
      </p:sp>
      <p:grpSp>
        <p:nvGrpSpPr>
          <p:cNvPr id="5" name="Group 44"/>
          <p:cNvGrpSpPr/>
          <p:nvPr/>
        </p:nvGrpSpPr>
        <p:grpSpPr>
          <a:xfrm>
            <a:off x="3810000" y="3048000"/>
            <a:ext cx="5143499" cy="3345294"/>
            <a:chOff x="190501" y="304800"/>
            <a:chExt cx="8762998" cy="6234411"/>
          </a:xfrm>
        </p:grpSpPr>
        <p:pic>
          <p:nvPicPr>
            <p:cNvPr id="6" name="Picture 5"/>
            <p:cNvPicPr>
              <a:picLocks noChangeAspect="1" noChangeArrowheads="1"/>
            </p:cNvPicPr>
            <p:nvPr/>
          </p:nvPicPr>
          <p:blipFill>
            <a:blip r:embed="rId2" cstate="print"/>
            <a:srcRect/>
            <a:stretch>
              <a:fillRect/>
            </a:stretch>
          </p:blipFill>
          <p:spPr bwMode="auto">
            <a:xfrm>
              <a:off x="4381501" y="990600"/>
              <a:ext cx="1295400" cy="1295400"/>
            </a:xfrm>
            <a:prstGeom prst="rect">
              <a:avLst/>
            </a:prstGeom>
            <a:noFill/>
            <a:ln w="9525">
              <a:noFill/>
              <a:miter lim="800000"/>
              <a:headEnd/>
              <a:tailEnd/>
            </a:ln>
            <a:effectLst/>
          </p:spPr>
        </p:pic>
        <p:pic>
          <p:nvPicPr>
            <p:cNvPr id="7" name="Picture 6" descr="C:\Documents and Settings\Scott\Local Settings\Temporary Internet Files\Content.IE5\GLARERSD\MCj04348450000[1].png"/>
            <p:cNvPicPr>
              <a:picLocks noChangeAspect="1" noChangeArrowheads="1"/>
            </p:cNvPicPr>
            <p:nvPr/>
          </p:nvPicPr>
          <p:blipFill>
            <a:blip r:embed="rId3" cstate="print"/>
            <a:srcRect l="4444" r="15556"/>
            <a:stretch>
              <a:fillRect/>
            </a:stretch>
          </p:blipFill>
          <p:spPr bwMode="auto">
            <a:xfrm>
              <a:off x="2247901" y="647700"/>
              <a:ext cx="1371600" cy="1714500"/>
            </a:xfrm>
            <a:prstGeom prst="rect">
              <a:avLst/>
            </a:prstGeom>
            <a:noFill/>
          </p:spPr>
        </p:pic>
        <p:pic>
          <p:nvPicPr>
            <p:cNvPr id="8" name="Picture 7" descr="C:\Documents and Settings\Scott\Local Settings\Temporary Internet Files\Content.IE5\GLARERSD\MCj04348450000[1].png"/>
            <p:cNvPicPr>
              <a:picLocks noChangeAspect="1" noChangeArrowheads="1"/>
            </p:cNvPicPr>
            <p:nvPr/>
          </p:nvPicPr>
          <p:blipFill>
            <a:blip r:embed="rId3" cstate="print"/>
            <a:srcRect l="6667" r="17778"/>
            <a:stretch>
              <a:fillRect/>
            </a:stretch>
          </p:blipFill>
          <p:spPr bwMode="auto">
            <a:xfrm>
              <a:off x="5905501" y="762000"/>
              <a:ext cx="1295400" cy="1714500"/>
            </a:xfrm>
            <a:prstGeom prst="rect">
              <a:avLst/>
            </a:prstGeom>
            <a:noFill/>
          </p:spPr>
        </p:pic>
        <p:sp>
          <p:nvSpPr>
            <p:cNvPr id="9" name="TextBox 7"/>
            <p:cNvSpPr txBox="1"/>
            <p:nvPr/>
          </p:nvSpPr>
          <p:spPr>
            <a:xfrm>
              <a:off x="2628901" y="304800"/>
              <a:ext cx="688770" cy="43018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t>BMS</a:t>
              </a:r>
              <a:endParaRPr lang="en-US" sz="900" b="1" dirty="0"/>
            </a:p>
          </p:txBody>
        </p:sp>
        <p:sp>
          <p:nvSpPr>
            <p:cNvPr id="10" name="TextBox 8"/>
            <p:cNvSpPr txBox="1"/>
            <p:nvPr/>
          </p:nvSpPr>
          <p:spPr>
            <a:xfrm>
              <a:off x="5829300" y="2362200"/>
              <a:ext cx="1376993" cy="43018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t>BMS - Mirror</a:t>
              </a:r>
              <a:endParaRPr lang="en-US" sz="900" b="1" dirty="0"/>
            </a:p>
          </p:txBody>
        </p:sp>
        <p:sp>
          <p:nvSpPr>
            <p:cNvPr id="11" name="TextBox 9"/>
            <p:cNvSpPr txBox="1"/>
            <p:nvPr/>
          </p:nvSpPr>
          <p:spPr>
            <a:xfrm>
              <a:off x="4914900" y="304800"/>
              <a:ext cx="1828800" cy="4301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smtClean="0"/>
                <a:t>System Operator</a:t>
              </a:r>
              <a:endParaRPr lang="en-US" sz="900" b="1" dirty="0"/>
            </a:p>
          </p:txBody>
        </p:sp>
        <p:cxnSp>
          <p:nvCxnSpPr>
            <p:cNvPr id="12" name="Straight Arrow Connector 11"/>
            <p:cNvCxnSpPr/>
            <p:nvPr/>
          </p:nvCxnSpPr>
          <p:spPr>
            <a:xfrm>
              <a:off x="3467101" y="1524000"/>
              <a:ext cx="762000" cy="1588"/>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305301" y="685800"/>
              <a:ext cx="2971800" cy="22098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p>
          </p:txBody>
        </p:sp>
        <p:pic>
          <p:nvPicPr>
            <p:cNvPr id="14" name="Picture 13" descr="C:\Documents and Settings\Scott\Local Settings\Temporary Internet Files\Content.IE5\GLARERSD\MCj03984450000[1].wmf"/>
            <p:cNvPicPr>
              <a:picLocks noChangeAspect="1" noChangeArrowheads="1"/>
            </p:cNvPicPr>
            <p:nvPr/>
          </p:nvPicPr>
          <p:blipFill>
            <a:blip r:embed="rId4" cstate="print"/>
            <a:srcRect/>
            <a:stretch>
              <a:fillRect/>
            </a:stretch>
          </p:blipFill>
          <p:spPr bwMode="auto">
            <a:xfrm>
              <a:off x="7444643" y="5437937"/>
              <a:ext cx="916229" cy="734263"/>
            </a:xfrm>
            <a:prstGeom prst="rect">
              <a:avLst/>
            </a:prstGeom>
            <a:noFill/>
          </p:spPr>
        </p:pic>
        <p:sp>
          <p:nvSpPr>
            <p:cNvPr id="15" name="Flowchart: Magnetic Disk 14"/>
            <p:cNvSpPr/>
            <p:nvPr/>
          </p:nvSpPr>
          <p:spPr>
            <a:xfrm>
              <a:off x="2112472" y="3505200"/>
              <a:ext cx="1447800" cy="1752600"/>
            </a:xfrm>
            <a:prstGeom prst="flowChartMagneticDisk">
              <a:avLst/>
            </a:prstGeom>
            <a:ln/>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900" b="1" dirty="0" smtClean="0">
                  <a:solidFill>
                    <a:schemeClr val="tx1"/>
                  </a:solidFill>
                </a:rPr>
                <a:t>Lighting, Water and Cooling</a:t>
              </a:r>
            </a:p>
          </p:txBody>
        </p:sp>
        <p:sp>
          <p:nvSpPr>
            <p:cNvPr id="16" name="Flowchart: Magnetic Disk 15"/>
            <p:cNvSpPr/>
            <p:nvPr/>
          </p:nvSpPr>
          <p:spPr>
            <a:xfrm>
              <a:off x="4076701" y="5257800"/>
              <a:ext cx="1447800" cy="1066800"/>
            </a:xfrm>
            <a:prstGeom prst="flowChartMagneticDisk">
              <a:avLst/>
            </a:prstGeom>
            <a:ln/>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900" b="1" dirty="0" smtClean="0">
                  <a:solidFill>
                    <a:schemeClr val="tx1"/>
                  </a:solidFill>
                </a:rPr>
                <a:t>Appliances</a:t>
              </a:r>
            </a:p>
          </p:txBody>
        </p:sp>
        <p:grpSp>
          <p:nvGrpSpPr>
            <p:cNvPr id="17" name="Group 16"/>
            <p:cNvGrpSpPr/>
            <p:nvPr/>
          </p:nvGrpSpPr>
          <p:grpSpPr>
            <a:xfrm>
              <a:off x="5905501" y="3505200"/>
              <a:ext cx="1624976" cy="1954187"/>
              <a:chOff x="6019800" y="3962400"/>
              <a:chExt cx="1624976" cy="1954187"/>
            </a:xfrm>
          </p:grpSpPr>
          <p:pic>
            <p:nvPicPr>
              <p:cNvPr id="43" name="Picture 42" descr="C:\Documents and Settings\Scott\Local Settings\Temporary Internet Files\Content.IE5\MNWRCNGD\MCj04413370000[1].png"/>
              <p:cNvPicPr>
                <a:picLocks noChangeAspect="1" noChangeArrowheads="1"/>
              </p:cNvPicPr>
              <p:nvPr/>
            </p:nvPicPr>
            <p:blipFill>
              <a:blip r:embed="rId5" cstate="print"/>
              <a:srcRect/>
              <a:stretch>
                <a:fillRect/>
              </a:stretch>
            </p:blipFill>
            <p:spPr bwMode="auto">
              <a:xfrm>
                <a:off x="6019800" y="3962400"/>
                <a:ext cx="1600200" cy="1600200"/>
              </a:xfrm>
              <a:prstGeom prst="rect">
                <a:avLst/>
              </a:prstGeom>
              <a:noFill/>
            </p:spPr>
          </p:pic>
          <p:sp>
            <p:nvSpPr>
              <p:cNvPr id="44" name="TextBox 45"/>
              <p:cNvSpPr txBox="1"/>
              <p:nvPr/>
            </p:nvSpPr>
            <p:spPr>
              <a:xfrm>
                <a:off x="6172198" y="5486400"/>
                <a:ext cx="1472578" cy="43018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t>User Interface</a:t>
                </a:r>
                <a:endParaRPr lang="en-US" sz="900" b="1" dirty="0"/>
              </a:p>
            </p:txBody>
          </p:sp>
        </p:grpSp>
        <p:pic>
          <p:nvPicPr>
            <p:cNvPr id="18" name="Picture 17"/>
            <p:cNvPicPr>
              <a:picLocks noChangeAspect="1" noChangeArrowheads="1"/>
            </p:cNvPicPr>
            <p:nvPr/>
          </p:nvPicPr>
          <p:blipFill>
            <a:blip r:embed="rId6" cstate="print"/>
            <a:srcRect l="31333" t="23333" r="34000" b="31333"/>
            <a:stretch>
              <a:fillRect/>
            </a:stretch>
          </p:blipFill>
          <p:spPr bwMode="auto">
            <a:xfrm>
              <a:off x="4381501" y="3657600"/>
              <a:ext cx="874059" cy="1143000"/>
            </a:xfrm>
            <a:prstGeom prst="rect">
              <a:avLst/>
            </a:prstGeom>
            <a:noFill/>
            <a:ln w="9525">
              <a:noFill/>
              <a:miter lim="800000"/>
              <a:headEnd/>
              <a:tailEnd/>
            </a:ln>
            <a:effectLst/>
          </p:spPr>
        </p:pic>
        <p:sp>
          <p:nvSpPr>
            <p:cNvPr id="19" name="Right Arrow 18"/>
            <p:cNvSpPr/>
            <p:nvPr/>
          </p:nvSpPr>
          <p:spPr>
            <a:xfrm>
              <a:off x="5219701" y="4114800"/>
              <a:ext cx="838200" cy="45720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p>
          </p:txBody>
        </p:sp>
        <p:sp>
          <p:nvSpPr>
            <p:cNvPr id="20" name="Right Arrow 19"/>
            <p:cNvSpPr/>
            <p:nvPr/>
          </p:nvSpPr>
          <p:spPr>
            <a:xfrm rot="5400000">
              <a:off x="4533901" y="4876800"/>
              <a:ext cx="609600" cy="45720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p>
          </p:txBody>
        </p:sp>
        <p:cxnSp>
          <p:nvCxnSpPr>
            <p:cNvPr id="21" name="Elbow Connector 54"/>
            <p:cNvCxnSpPr/>
            <p:nvPr/>
          </p:nvCxnSpPr>
          <p:spPr>
            <a:xfrm>
              <a:off x="7505701" y="4305300"/>
              <a:ext cx="397057" cy="1132637"/>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5465273" y="5791201"/>
              <a:ext cx="1979371" cy="13869"/>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3" name="Right Arrow 22"/>
            <p:cNvSpPr/>
            <p:nvPr/>
          </p:nvSpPr>
          <p:spPr>
            <a:xfrm rot="10800000">
              <a:off x="3560273" y="4114800"/>
              <a:ext cx="838200" cy="45720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p>
          </p:txBody>
        </p:sp>
        <p:sp>
          <p:nvSpPr>
            <p:cNvPr id="24" name="TextBox 66"/>
            <p:cNvSpPr txBox="1"/>
            <p:nvPr/>
          </p:nvSpPr>
          <p:spPr>
            <a:xfrm>
              <a:off x="6989270" y="2895599"/>
              <a:ext cx="1964229" cy="7743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b="1" i="1" dirty="0" smtClean="0"/>
                <a:t>Incentive Signals, </a:t>
              </a:r>
            </a:p>
            <a:p>
              <a:r>
                <a:rPr lang="en-US" sz="700" b="1" i="1" dirty="0" smtClean="0"/>
                <a:t>Account Info, </a:t>
              </a:r>
            </a:p>
            <a:p>
              <a:r>
                <a:rPr lang="en-US" sz="700" b="1" i="1" dirty="0" smtClean="0"/>
                <a:t>Load Data</a:t>
              </a:r>
            </a:p>
          </p:txBody>
        </p:sp>
        <p:sp>
          <p:nvSpPr>
            <p:cNvPr id="25" name="TextBox 71"/>
            <p:cNvSpPr txBox="1"/>
            <p:nvPr/>
          </p:nvSpPr>
          <p:spPr>
            <a:xfrm>
              <a:off x="5372101" y="2971799"/>
              <a:ext cx="1219199" cy="5735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b="1" i="1" dirty="0" smtClean="0"/>
                <a:t>Preferences, </a:t>
              </a:r>
            </a:p>
            <a:p>
              <a:r>
                <a:rPr lang="en-US" sz="700" b="1" i="1" dirty="0" smtClean="0"/>
                <a:t>Transactions</a:t>
              </a:r>
            </a:p>
          </p:txBody>
        </p:sp>
        <p:sp>
          <p:nvSpPr>
            <p:cNvPr id="26" name="TextBox 72"/>
            <p:cNvSpPr txBox="1"/>
            <p:nvPr/>
          </p:nvSpPr>
          <p:spPr>
            <a:xfrm>
              <a:off x="3788871" y="4648200"/>
              <a:ext cx="1219199" cy="5735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b="1" i="1" dirty="0" smtClean="0"/>
                <a:t>Manual Control</a:t>
              </a:r>
            </a:p>
          </p:txBody>
        </p:sp>
        <p:cxnSp>
          <p:nvCxnSpPr>
            <p:cNvPr id="27" name="Straight Connector 26"/>
            <p:cNvCxnSpPr/>
            <p:nvPr/>
          </p:nvCxnSpPr>
          <p:spPr>
            <a:xfrm rot="5400000" flipH="1" flipV="1">
              <a:off x="4017075" y="4495403"/>
              <a:ext cx="152400" cy="7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4550872" y="4951412"/>
              <a:ext cx="152400" cy="1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88"/>
            <p:cNvSpPr txBox="1"/>
            <p:nvPr/>
          </p:nvSpPr>
          <p:spPr>
            <a:xfrm>
              <a:off x="7141672" y="6137702"/>
              <a:ext cx="1267748" cy="40150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 b="1" dirty="0" smtClean="0"/>
                <a:t>Optional Wireless Control </a:t>
              </a:r>
            </a:p>
            <a:p>
              <a:pPr algn="ctr"/>
              <a:r>
                <a:rPr lang="en-US" sz="400" b="1" dirty="0" smtClean="0"/>
                <a:t>of Smart Appliances</a:t>
              </a:r>
              <a:endParaRPr lang="en-US" sz="400" b="1" dirty="0"/>
            </a:p>
          </p:txBody>
        </p:sp>
        <p:cxnSp>
          <p:nvCxnSpPr>
            <p:cNvPr id="30" name="Elbow Connector 92"/>
            <p:cNvCxnSpPr>
              <a:stCxn id="16" idx="2"/>
              <a:endCxn id="32" idx="3"/>
            </p:cNvCxnSpPr>
            <p:nvPr/>
          </p:nvCxnSpPr>
          <p:spPr>
            <a:xfrm rot="10800000">
              <a:off x="990601" y="5257800"/>
              <a:ext cx="3086100" cy="533400"/>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5" idx="2"/>
              <a:endCxn id="32" idx="4"/>
            </p:cNvCxnSpPr>
            <p:nvPr/>
          </p:nvCxnSpPr>
          <p:spPr>
            <a:xfrm rot="10800000">
              <a:off x="1790702" y="4381500"/>
              <a:ext cx="321771"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Flowchart: Magnetic Disk 31"/>
            <p:cNvSpPr/>
            <p:nvPr/>
          </p:nvSpPr>
          <p:spPr>
            <a:xfrm>
              <a:off x="190501" y="3505200"/>
              <a:ext cx="1600200" cy="1752600"/>
            </a:xfrm>
            <a:prstGeom prst="flowChartMagneticDisk">
              <a:avLst/>
            </a:prstGeom>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900" b="1" dirty="0" smtClean="0">
                  <a:solidFill>
                    <a:schemeClr val="bg1"/>
                  </a:solidFill>
                </a:rPr>
                <a:t>Environmental and Load Monitoring</a:t>
              </a:r>
            </a:p>
          </p:txBody>
        </p:sp>
        <p:cxnSp>
          <p:nvCxnSpPr>
            <p:cNvPr id="33" name="Shape 111"/>
            <p:cNvCxnSpPr>
              <a:stCxn id="32" idx="1"/>
            </p:cNvCxnSpPr>
            <p:nvPr/>
          </p:nvCxnSpPr>
          <p:spPr>
            <a:xfrm rot="5400000" flipH="1" flipV="1">
              <a:off x="619126" y="1876425"/>
              <a:ext cx="2000250" cy="1257300"/>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2513807" y="2857500"/>
              <a:ext cx="1143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116"/>
            <p:cNvSpPr txBox="1"/>
            <p:nvPr/>
          </p:nvSpPr>
          <p:spPr>
            <a:xfrm>
              <a:off x="3086100" y="2514599"/>
              <a:ext cx="1295399" cy="7743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b="1" i="1" dirty="0" smtClean="0"/>
                <a:t>Centrally Administered Set points</a:t>
              </a:r>
              <a:endParaRPr lang="en-US" sz="700" b="1" i="1" dirty="0"/>
            </a:p>
          </p:txBody>
        </p:sp>
        <p:cxnSp>
          <p:nvCxnSpPr>
            <p:cNvPr id="36" name="Straight Arrow Connector 35"/>
            <p:cNvCxnSpPr/>
            <p:nvPr/>
          </p:nvCxnSpPr>
          <p:spPr>
            <a:xfrm rot="5400000">
              <a:off x="2057401" y="2856706"/>
              <a:ext cx="1143000" cy="1588"/>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extBox 118"/>
            <p:cNvSpPr txBox="1"/>
            <p:nvPr/>
          </p:nvSpPr>
          <p:spPr>
            <a:xfrm>
              <a:off x="1409700" y="2514599"/>
              <a:ext cx="1295399" cy="7743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b="1" i="1" dirty="0" smtClean="0"/>
                <a:t>User Adjusted Set points</a:t>
              </a:r>
            </a:p>
            <a:p>
              <a:r>
                <a:rPr lang="en-US" sz="700" b="1" i="1" dirty="0" smtClean="0"/>
                <a:t>(priority)</a:t>
              </a:r>
              <a:endParaRPr lang="en-US" sz="700" b="1" i="1" dirty="0"/>
            </a:p>
          </p:txBody>
        </p:sp>
        <p:sp>
          <p:nvSpPr>
            <p:cNvPr id="38" name="Right Arrow 37"/>
            <p:cNvSpPr/>
            <p:nvPr/>
          </p:nvSpPr>
          <p:spPr>
            <a:xfrm rot="10800000">
              <a:off x="5143501" y="3657600"/>
              <a:ext cx="838200" cy="457200"/>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p>
          </p:txBody>
        </p:sp>
        <p:cxnSp>
          <p:nvCxnSpPr>
            <p:cNvPr id="39" name="Straight Arrow Connector 38"/>
            <p:cNvCxnSpPr/>
            <p:nvPr/>
          </p:nvCxnSpPr>
          <p:spPr>
            <a:xfrm rot="5400000">
              <a:off x="6645112" y="3297401"/>
              <a:ext cx="652790" cy="1588"/>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flipH="1" flipV="1">
              <a:off x="6210698" y="3276203"/>
              <a:ext cx="609600" cy="794"/>
            </a:xfrm>
            <a:prstGeom prst="straightConnector1">
              <a:avLst/>
            </a:prstGeom>
            <a:ln w="381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1" name="TextBox 38"/>
            <p:cNvSpPr txBox="1"/>
            <p:nvPr/>
          </p:nvSpPr>
          <p:spPr>
            <a:xfrm>
              <a:off x="5067300" y="4571999"/>
              <a:ext cx="1447801" cy="7743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b="1" i="1" dirty="0" smtClean="0"/>
                <a:t>Direct Control and Preset Preferences</a:t>
              </a:r>
            </a:p>
          </p:txBody>
        </p:sp>
        <p:cxnSp>
          <p:nvCxnSpPr>
            <p:cNvPr id="42" name="Straight Connector 41"/>
            <p:cNvCxnSpPr/>
            <p:nvPr/>
          </p:nvCxnSpPr>
          <p:spPr>
            <a:xfrm rot="5400000" flipH="1" flipV="1">
              <a:off x="5448698" y="4495403"/>
              <a:ext cx="152400" cy="7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Content Placeholder 2"/>
          <p:cNvSpPr txBox="1">
            <a:spLocks/>
          </p:cNvSpPr>
          <p:nvPr/>
        </p:nvSpPr>
        <p:spPr>
          <a:xfrm>
            <a:off x="457200" y="1219200"/>
            <a:ext cx="4038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1" i="1" u="none" strike="noStrike" kern="1200" cap="none" spc="0" normalizeH="0" baseline="0" noProof="0" dirty="0" smtClean="0">
                <a:ln>
                  <a:noFill/>
                </a:ln>
                <a:solidFill>
                  <a:schemeClr val="tx1"/>
                </a:solidFill>
                <a:effectLst/>
                <a:uLnTx/>
                <a:uFillTx/>
                <a:latin typeface="+mn-lt"/>
                <a:ea typeface="+mn-ea"/>
                <a:cs typeface="+mn-cs"/>
              </a:rPr>
              <a:t>Sustainability Challenge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Efficient buildings and appliances alone may not be sufficient for Masdar City to reach its energy efficiency targets.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Informed end-use behavior from residents is needed.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7" name="TextBox 46"/>
          <p:cNvSpPr txBox="1"/>
          <p:nvPr/>
        </p:nvSpPr>
        <p:spPr>
          <a:xfrm>
            <a:off x="2438400" y="1063823"/>
            <a:ext cx="4211409" cy="307777"/>
          </a:xfrm>
          <a:prstGeom prst="rect">
            <a:avLst/>
          </a:prstGeom>
          <a:noFill/>
        </p:spPr>
        <p:txBody>
          <a:bodyPr wrap="none" rtlCol="0">
            <a:spAutoFit/>
          </a:bodyPr>
          <a:lstStyle/>
          <a:p>
            <a:r>
              <a:rPr lang="en-US" sz="1400" dirty="0" smtClean="0">
                <a:solidFill>
                  <a:schemeClr val="bg2">
                    <a:lumMod val="50000"/>
                  </a:schemeClr>
                </a:solidFill>
              </a:rPr>
              <a:t>Partially Funded by: Abu Dhabi Future Energy Company</a:t>
            </a:r>
            <a:endParaRPr lang="en-US" sz="1400" dirty="0">
              <a:solidFill>
                <a:schemeClr val="bg2">
                  <a:lumMod val="50000"/>
                </a:schemeClr>
              </a:solidFill>
            </a:endParaRPr>
          </a:p>
        </p:txBody>
      </p:sp>
      <p:pic>
        <p:nvPicPr>
          <p:cNvPr id="48" name="Picture 47" descr="Sgouris pic prof.jpg"/>
          <p:cNvPicPr>
            <a:picLocks noChangeAspect="1"/>
          </p:cNvPicPr>
          <p:nvPr/>
        </p:nvPicPr>
        <p:blipFill>
          <a:blip r:embed="rId7" cstate="print"/>
          <a:stretch>
            <a:fillRect/>
          </a:stretch>
        </p:blipFill>
        <p:spPr>
          <a:xfrm>
            <a:off x="76200" y="76200"/>
            <a:ext cx="838199" cy="1140882"/>
          </a:xfrm>
          <a:prstGeom prst="rect">
            <a:avLst/>
          </a:prstGeom>
        </p:spPr>
      </p:pic>
      <p:pic>
        <p:nvPicPr>
          <p:cNvPr id="49" name="Picture 2" descr="C:\Documents and Settings\Skennedy\My Documents\CurrentDocs\Personal\Bio_Info\selfprtrt2.jpg"/>
          <p:cNvPicPr>
            <a:picLocks noChangeAspect="1" noChangeArrowheads="1"/>
          </p:cNvPicPr>
          <p:nvPr/>
        </p:nvPicPr>
        <p:blipFill>
          <a:blip r:embed="rId8" cstate="print"/>
          <a:srcRect l="18251" r="23346" b="7425"/>
          <a:stretch>
            <a:fillRect/>
          </a:stretch>
        </p:blipFill>
        <p:spPr bwMode="auto">
          <a:xfrm>
            <a:off x="8153400" y="76200"/>
            <a:ext cx="914400" cy="11430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76200"/>
            <a:ext cx="7772400" cy="1143000"/>
          </a:xfrm>
        </p:spPr>
        <p:txBody>
          <a:bodyPr>
            <a:noAutofit/>
          </a:bodyPr>
          <a:lstStyle/>
          <a:p>
            <a:r>
              <a:rPr lang="en-US" sz="2000" b="1" i="1" dirty="0" smtClean="0">
                <a:solidFill>
                  <a:schemeClr val="bg1">
                    <a:lumMod val="50000"/>
                  </a:schemeClr>
                </a:solidFill>
              </a:rPr>
              <a:t>Water Resources Planning for Masdar City Using </a:t>
            </a:r>
            <a:br>
              <a:rPr lang="en-US" sz="2000" b="1" i="1" dirty="0" smtClean="0">
                <a:solidFill>
                  <a:schemeClr val="bg1">
                    <a:lumMod val="50000"/>
                  </a:schemeClr>
                </a:solidFill>
              </a:rPr>
            </a:br>
            <a:r>
              <a:rPr lang="en-US" sz="2000" b="1" i="1" dirty="0" smtClean="0">
                <a:solidFill>
                  <a:schemeClr val="bg1">
                    <a:lumMod val="50000"/>
                  </a:schemeClr>
                </a:solidFill>
              </a:rPr>
              <a:t>System Dynamic Approach </a:t>
            </a:r>
            <a:br>
              <a:rPr lang="en-US" sz="2000" b="1" i="1" dirty="0" smtClean="0">
                <a:solidFill>
                  <a:schemeClr val="bg1">
                    <a:lumMod val="50000"/>
                  </a:schemeClr>
                </a:solidFill>
              </a:rPr>
            </a:br>
            <a:r>
              <a:rPr lang="en-US" sz="2000" i="1" dirty="0" smtClean="0">
                <a:solidFill>
                  <a:schemeClr val="accent6">
                    <a:lumMod val="75000"/>
                  </a:schemeClr>
                </a:solidFill>
              </a:rPr>
              <a:t>Pei Yun Sherry Lin and Scott Kennedy</a:t>
            </a:r>
            <a:endParaRPr lang="en-US" sz="2000" i="1" dirty="0">
              <a:solidFill>
                <a:schemeClr val="accent6">
                  <a:lumMod val="75000"/>
                </a:schemeClr>
              </a:solidFill>
            </a:endParaRPr>
          </a:p>
        </p:txBody>
      </p:sp>
      <p:sp>
        <p:nvSpPr>
          <p:cNvPr id="3" name="Content Placeholder 2"/>
          <p:cNvSpPr>
            <a:spLocks noGrp="1"/>
          </p:cNvSpPr>
          <p:nvPr>
            <p:ph sz="half" idx="1"/>
          </p:nvPr>
        </p:nvSpPr>
        <p:spPr>
          <a:xfrm>
            <a:off x="457200" y="990600"/>
            <a:ext cx="4038600" cy="4525963"/>
          </a:xfrm>
        </p:spPr>
        <p:txBody>
          <a:bodyPr>
            <a:noAutofit/>
          </a:bodyPr>
          <a:lstStyle/>
          <a:p>
            <a:pPr>
              <a:buNone/>
            </a:pPr>
            <a:r>
              <a:rPr lang="en-US" sz="1400" b="1" i="1" dirty="0" smtClean="0"/>
              <a:t>Sustainability Challenge</a:t>
            </a:r>
          </a:p>
          <a:p>
            <a:r>
              <a:rPr lang="en-US" sz="1400" dirty="0" smtClean="0"/>
              <a:t>Masdar </a:t>
            </a:r>
            <a:r>
              <a:rPr lang="en-US" sz="1400" dirty="0"/>
              <a:t>city which when finished will become the first carbon neutral and zero-waste city in the world. </a:t>
            </a:r>
            <a:endParaRPr lang="en-US" sz="1400" dirty="0" smtClean="0"/>
          </a:p>
          <a:p>
            <a:r>
              <a:rPr lang="en-US" sz="1400" dirty="0" smtClean="0"/>
              <a:t>Water resources planning is one of the most important subject matters in the city development. </a:t>
            </a:r>
          </a:p>
          <a:p>
            <a:r>
              <a:rPr lang="en-US" sz="1400" dirty="0" smtClean="0"/>
              <a:t>Under the carbon neutral and zero waste premise, what are the optimal desalination and wastewater treatment technologies that will meet the quality required for potable water or water reuse while achieving the energy consumption goal?</a:t>
            </a:r>
          </a:p>
          <a:p>
            <a:pPr lvl="0">
              <a:buNone/>
            </a:pPr>
            <a:endParaRPr lang="en-US" sz="1400" dirty="0"/>
          </a:p>
          <a:p>
            <a:endParaRPr lang="en-US" sz="1400" dirty="0"/>
          </a:p>
        </p:txBody>
      </p:sp>
      <p:sp>
        <p:nvSpPr>
          <p:cNvPr id="5" name="Content Placeholder 4"/>
          <p:cNvSpPr>
            <a:spLocks noGrp="1"/>
          </p:cNvSpPr>
          <p:nvPr>
            <p:ph sz="half" idx="2"/>
          </p:nvPr>
        </p:nvSpPr>
        <p:spPr>
          <a:xfrm>
            <a:off x="4648200" y="990600"/>
            <a:ext cx="4038600" cy="4525963"/>
          </a:xfrm>
        </p:spPr>
        <p:txBody>
          <a:bodyPr>
            <a:normAutofit/>
          </a:bodyPr>
          <a:lstStyle/>
          <a:p>
            <a:pPr>
              <a:buNone/>
            </a:pPr>
            <a:r>
              <a:rPr lang="en-US" sz="1400" b="1" i="1" dirty="0" smtClean="0"/>
              <a:t>Project Objective</a:t>
            </a:r>
          </a:p>
          <a:p>
            <a:r>
              <a:rPr lang="en-US" sz="1400" dirty="0" smtClean="0"/>
              <a:t>Explore the influence of different water supply options and various demand management scenarios on the direct and indirect carbon emissions of the city using a system dynamics model.</a:t>
            </a:r>
          </a:p>
          <a:p>
            <a:pPr>
              <a:buNone/>
            </a:pPr>
            <a:r>
              <a:rPr lang="en-US" sz="1400" b="1" i="1" dirty="0" smtClean="0"/>
              <a:t>Desired Impact</a:t>
            </a:r>
          </a:p>
          <a:p>
            <a:r>
              <a:rPr lang="en-US" sz="1400" dirty="0" smtClean="0"/>
              <a:t>Present a holistic overview of water resources planning in a sustainable city. </a:t>
            </a:r>
          </a:p>
          <a:p>
            <a:r>
              <a:rPr lang="en-US" sz="1400" dirty="0" smtClean="0"/>
              <a:t>Assist Masdar City in achieving its zero carbon goals taking the energy associated with water production and treatment into account. </a:t>
            </a:r>
            <a:endParaRPr lang="en-US" sz="1400" dirty="0"/>
          </a:p>
        </p:txBody>
      </p:sp>
      <p:pic>
        <p:nvPicPr>
          <p:cNvPr id="6" name="Picture 5"/>
          <p:cNvPicPr/>
          <p:nvPr/>
        </p:nvPicPr>
        <p:blipFill>
          <a:blip r:embed="rId2" cstate="print"/>
          <a:srcRect/>
          <a:stretch>
            <a:fillRect/>
          </a:stretch>
        </p:blipFill>
        <p:spPr bwMode="auto">
          <a:xfrm>
            <a:off x="5029200" y="3886200"/>
            <a:ext cx="3124200" cy="2133600"/>
          </a:xfrm>
          <a:prstGeom prst="rect">
            <a:avLst/>
          </a:prstGeom>
          <a:noFill/>
          <a:ln w="9525">
            <a:noFill/>
            <a:miter lim="800000"/>
            <a:headEnd/>
            <a:tailEnd/>
          </a:ln>
        </p:spPr>
      </p:pic>
      <p:pic>
        <p:nvPicPr>
          <p:cNvPr id="7" name="Picture 6"/>
          <p:cNvPicPr/>
          <p:nvPr/>
        </p:nvPicPr>
        <p:blipFill>
          <a:blip r:embed="rId3" cstate="print"/>
          <a:srcRect/>
          <a:stretch>
            <a:fillRect/>
          </a:stretch>
        </p:blipFill>
        <p:spPr bwMode="auto">
          <a:xfrm>
            <a:off x="914400" y="4114800"/>
            <a:ext cx="2743200" cy="1981200"/>
          </a:xfrm>
          <a:prstGeom prst="rect">
            <a:avLst/>
          </a:prstGeom>
          <a:noFill/>
          <a:ln w="9525">
            <a:noFill/>
            <a:miter lim="800000"/>
            <a:headEnd/>
            <a:tailEnd/>
          </a:ln>
        </p:spPr>
      </p:pic>
      <p:pic>
        <p:nvPicPr>
          <p:cNvPr id="8" name="Picture 2" descr="C:\Documents and Settings\Skennedy\My Documents\CurrentDocs\Personal\Bio_Info\selfprtrt2.jpg"/>
          <p:cNvPicPr>
            <a:picLocks noChangeAspect="1" noChangeArrowheads="1"/>
          </p:cNvPicPr>
          <p:nvPr/>
        </p:nvPicPr>
        <p:blipFill>
          <a:blip r:embed="rId4" cstate="print"/>
          <a:srcRect l="19910" r="22351"/>
          <a:stretch>
            <a:fillRect/>
          </a:stretch>
        </p:blipFill>
        <p:spPr bwMode="auto">
          <a:xfrm>
            <a:off x="7876031" y="146304"/>
            <a:ext cx="950977" cy="1140232"/>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577" y="142687"/>
            <a:ext cx="8731877" cy="892552"/>
          </a:xfrm>
        </p:spPr>
        <p:txBody>
          <a:bodyPr/>
          <a:lstStyle/>
          <a:p>
            <a:r>
              <a:rPr lang="en-US" sz="2000" b="1" i="1" dirty="0" smtClean="0">
                <a:solidFill>
                  <a:schemeClr val="bg1">
                    <a:lumMod val="50000"/>
                  </a:schemeClr>
                </a:solidFill>
                <a:cs typeface="Arial" pitchFamily="34" charset="0"/>
              </a:rPr>
              <a:t>Sustainable </a:t>
            </a:r>
            <a:r>
              <a:rPr lang="en-US" sz="2000" b="1" i="1" dirty="0" err="1" smtClean="0">
                <a:solidFill>
                  <a:schemeClr val="bg1">
                    <a:lumMod val="50000"/>
                  </a:schemeClr>
                </a:solidFill>
                <a:cs typeface="Arial" pitchFamily="34" charset="0"/>
              </a:rPr>
              <a:t>Biofuel</a:t>
            </a:r>
            <a:r>
              <a:rPr lang="en-US" sz="2000" b="1" i="1" dirty="0" smtClean="0">
                <a:solidFill>
                  <a:schemeClr val="bg1">
                    <a:lumMod val="50000"/>
                  </a:schemeClr>
                </a:solidFill>
                <a:cs typeface="Arial" pitchFamily="34" charset="0"/>
              </a:rPr>
              <a:t> Production: An Integrated </a:t>
            </a:r>
            <a:br>
              <a:rPr lang="en-US" sz="2000" b="1" i="1" dirty="0" smtClean="0">
                <a:solidFill>
                  <a:schemeClr val="bg1">
                    <a:lumMod val="50000"/>
                  </a:schemeClr>
                </a:solidFill>
                <a:cs typeface="Arial" pitchFamily="34" charset="0"/>
              </a:rPr>
            </a:br>
            <a:r>
              <a:rPr lang="en-US" sz="2000" b="1" i="1" dirty="0" smtClean="0">
                <a:solidFill>
                  <a:schemeClr val="bg1">
                    <a:lumMod val="50000"/>
                  </a:schemeClr>
                </a:solidFill>
                <a:cs typeface="Arial" pitchFamily="34" charset="0"/>
              </a:rPr>
              <a:t>Seawater Agriculture System</a:t>
            </a:r>
            <a:r>
              <a:rPr lang="en-US" sz="2000" b="1" i="1" dirty="0" smtClean="0">
                <a:cs typeface="Arial" pitchFamily="34" charset="0"/>
              </a:rPr>
              <a:t/>
            </a:r>
            <a:br>
              <a:rPr lang="en-US" sz="2000" b="1" i="1" dirty="0" smtClean="0">
                <a:cs typeface="Arial" pitchFamily="34" charset="0"/>
              </a:rPr>
            </a:br>
            <a:r>
              <a:rPr lang="en-US" sz="1600" i="1" dirty="0" smtClean="0">
                <a:solidFill>
                  <a:schemeClr val="accent6">
                    <a:lumMod val="75000"/>
                  </a:schemeClr>
                </a:solidFill>
                <a:cs typeface="Arial" pitchFamily="34" charset="0"/>
              </a:rPr>
              <a:t>Sgouris Sgouridis, Scott Kennedy, Brian Warshay, Wafa Al Yamani</a:t>
            </a:r>
            <a:endParaRPr lang="en-US" sz="1600" b="1" i="1" dirty="0">
              <a:solidFill>
                <a:schemeClr val="accent6">
                  <a:lumMod val="75000"/>
                </a:schemeClr>
              </a:solidFill>
            </a:endParaRPr>
          </a:p>
        </p:txBody>
      </p:sp>
      <p:sp>
        <p:nvSpPr>
          <p:cNvPr id="3" name="Content Placeholder 2"/>
          <p:cNvSpPr>
            <a:spLocks noGrp="1"/>
          </p:cNvSpPr>
          <p:nvPr>
            <p:ph sz="half" idx="1"/>
          </p:nvPr>
        </p:nvSpPr>
        <p:spPr>
          <a:xfrm>
            <a:off x="457200" y="1143001"/>
            <a:ext cx="4038600" cy="3962400"/>
          </a:xfrm>
        </p:spPr>
        <p:txBody>
          <a:bodyPr>
            <a:noAutofit/>
          </a:bodyPr>
          <a:lstStyle/>
          <a:p>
            <a:pPr marL="274320" indent="-274320" fontAlgn="auto">
              <a:lnSpc>
                <a:spcPct val="120000"/>
              </a:lnSpc>
              <a:spcAft>
                <a:spcPts val="0"/>
              </a:spcAft>
              <a:buNone/>
              <a:defRPr/>
            </a:pPr>
            <a:r>
              <a:rPr lang="en-US" sz="1400" b="1" i="1" dirty="0" smtClean="0">
                <a:cs typeface="Arial" pitchFamily="34" charset="0"/>
              </a:rPr>
              <a:t>Sustainability Challenge</a:t>
            </a:r>
          </a:p>
          <a:p>
            <a:pPr marL="274320" indent="-274320" fontAlgn="auto">
              <a:lnSpc>
                <a:spcPct val="120000"/>
              </a:lnSpc>
              <a:spcAft>
                <a:spcPts val="0"/>
              </a:spcAft>
              <a:defRPr/>
            </a:pPr>
            <a:r>
              <a:rPr lang="en-US" sz="1400" dirty="0" smtClean="0">
                <a:cs typeface="Arial" pitchFamily="34" charset="0"/>
              </a:rPr>
              <a:t>Pressing </a:t>
            </a:r>
            <a:r>
              <a:rPr lang="en-US" sz="1400" dirty="0">
                <a:cs typeface="Arial" pitchFamily="34" charset="0"/>
              </a:rPr>
              <a:t>need and growing market for sustainable, cost-competitive, low-carbon </a:t>
            </a:r>
            <a:r>
              <a:rPr lang="en-US" sz="1400" dirty="0" err="1">
                <a:cs typeface="Arial" pitchFamily="34" charset="0"/>
              </a:rPr>
              <a:t>biofuels</a:t>
            </a:r>
            <a:r>
              <a:rPr lang="en-US" sz="1400" dirty="0">
                <a:cs typeface="Arial" pitchFamily="34" charset="0"/>
              </a:rPr>
              <a:t> for </a:t>
            </a:r>
            <a:r>
              <a:rPr lang="en-US" sz="1400" dirty="0" smtClean="0">
                <a:cs typeface="Arial" pitchFamily="34" charset="0"/>
              </a:rPr>
              <a:t>transport.</a:t>
            </a:r>
            <a:endParaRPr lang="en-US" sz="1400" dirty="0">
              <a:cs typeface="Arial" pitchFamily="34" charset="0"/>
            </a:endParaRPr>
          </a:p>
          <a:p>
            <a:pPr marL="274320" indent="-274320" fontAlgn="auto">
              <a:lnSpc>
                <a:spcPct val="120000"/>
              </a:lnSpc>
              <a:spcAft>
                <a:spcPts val="0"/>
              </a:spcAft>
              <a:defRPr/>
            </a:pPr>
            <a:r>
              <a:rPr lang="en-US" sz="1400" dirty="0">
                <a:cs typeface="Arial" pitchFamily="34" charset="0"/>
              </a:rPr>
              <a:t>Most current </a:t>
            </a:r>
            <a:r>
              <a:rPr lang="en-US" sz="1400" dirty="0" err="1">
                <a:cs typeface="Arial" pitchFamily="34" charset="0"/>
              </a:rPr>
              <a:t>biofuel</a:t>
            </a:r>
            <a:r>
              <a:rPr lang="en-US" sz="1400" dirty="0">
                <a:cs typeface="Arial" pitchFamily="34" charset="0"/>
              </a:rPr>
              <a:t> </a:t>
            </a:r>
            <a:r>
              <a:rPr lang="en-US" sz="1400" dirty="0" err="1">
                <a:cs typeface="Arial" pitchFamily="34" charset="0"/>
              </a:rPr>
              <a:t>feedstocks</a:t>
            </a:r>
            <a:r>
              <a:rPr lang="en-US" sz="1400" dirty="0">
                <a:cs typeface="Arial" pitchFamily="34" charset="0"/>
              </a:rPr>
              <a:t> are either NOT sustainable (compete with land and water for food production) or NOT low-carbon (use fossil energy inputs</a:t>
            </a:r>
            <a:r>
              <a:rPr lang="en-US" sz="1400" dirty="0" smtClean="0">
                <a:cs typeface="Arial" pitchFamily="34" charset="0"/>
              </a:rPr>
              <a:t>)</a:t>
            </a:r>
          </a:p>
          <a:p>
            <a:pPr marL="274320" indent="-274320" fontAlgn="auto">
              <a:lnSpc>
                <a:spcPct val="120000"/>
              </a:lnSpc>
              <a:spcAft>
                <a:spcPts val="0"/>
              </a:spcAft>
              <a:defRPr/>
            </a:pPr>
            <a:r>
              <a:rPr lang="en-US" sz="1400" dirty="0" smtClean="0">
                <a:cs typeface="Arial" pitchFamily="34" charset="0"/>
              </a:rPr>
              <a:t>An Integrated Seawater Agriculture System (ISAS) can potentially provide low-cost </a:t>
            </a:r>
            <a:r>
              <a:rPr lang="en-US" sz="1400" dirty="0" err="1" smtClean="0">
                <a:cs typeface="Arial" pitchFamily="34" charset="0"/>
              </a:rPr>
              <a:t>bioresources</a:t>
            </a:r>
            <a:r>
              <a:rPr lang="en-US" sz="1400" dirty="0" smtClean="0">
                <a:cs typeface="Arial" pitchFamily="34" charset="0"/>
              </a:rPr>
              <a:t> (transport fuels, electricity, aquaculture, biomaterials) at low or net negative GHG emissions.</a:t>
            </a:r>
          </a:p>
        </p:txBody>
      </p:sp>
      <p:sp>
        <p:nvSpPr>
          <p:cNvPr id="4" name="Content Placeholder 3"/>
          <p:cNvSpPr>
            <a:spLocks noGrp="1"/>
          </p:cNvSpPr>
          <p:nvPr>
            <p:ph sz="half" idx="2"/>
          </p:nvPr>
        </p:nvSpPr>
        <p:spPr>
          <a:xfrm>
            <a:off x="4648200" y="1265237"/>
            <a:ext cx="4038600" cy="4525963"/>
          </a:xfrm>
        </p:spPr>
        <p:txBody>
          <a:bodyPr>
            <a:normAutofit/>
          </a:bodyPr>
          <a:lstStyle/>
          <a:p>
            <a:pPr marL="274320" indent="-274320" fontAlgn="auto">
              <a:lnSpc>
                <a:spcPct val="120000"/>
              </a:lnSpc>
              <a:spcAft>
                <a:spcPts val="0"/>
              </a:spcAft>
              <a:buNone/>
              <a:defRPr/>
            </a:pPr>
            <a:r>
              <a:rPr lang="en-US" sz="1400" b="1" i="1" dirty="0">
                <a:cs typeface="Arial" pitchFamily="34" charset="0"/>
              </a:rPr>
              <a:t>Project Objectives</a:t>
            </a:r>
          </a:p>
          <a:p>
            <a:pPr marL="274320" indent="-274320" fontAlgn="auto">
              <a:lnSpc>
                <a:spcPct val="120000"/>
              </a:lnSpc>
              <a:spcAft>
                <a:spcPts val="0"/>
              </a:spcAft>
              <a:defRPr/>
            </a:pPr>
            <a:r>
              <a:rPr lang="en-US" sz="1400" dirty="0">
                <a:cs typeface="Arial" pitchFamily="34" charset="0"/>
              </a:rPr>
              <a:t>Conduct a Life Cycle Assessment of </a:t>
            </a:r>
            <a:r>
              <a:rPr lang="en-US" sz="1400" dirty="0" smtClean="0">
                <a:cs typeface="Arial" pitchFamily="34" charset="0"/>
              </a:rPr>
              <a:t>ISAS to </a:t>
            </a:r>
            <a:r>
              <a:rPr lang="en-US" sz="1400" dirty="0">
                <a:cs typeface="Arial" pitchFamily="34" charset="0"/>
              </a:rPr>
              <a:t>evaluate its overall sustainability and environmental, social, and economic impacts and viability</a:t>
            </a:r>
          </a:p>
          <a:p>
            <a:pPr marL="274320" indent="-274320" fontAlgn="auto">
              <a:lnSpc>
                <a:spcPct val="120000"/>
              </a:lnSpc>
              <a:spcAft>
                <a:spcPts val="0"/>
              </a:spcAft>
              <a:defRPr/>
            </a:pPr>
            <a:r>
              <a:rPr lang="en-US" sz="1400" dirty="0">
                <a:cs typeface="Arial" pitchFamily="34" charset="0"/>
              </a:rPr>
              <a:t>Assess the interactions between the ISAS components (</a:t>
            </a:r>
            <a:r>
              <a:rPr lang="en-US" sz="1400" dirty="0" err="1">
                <a:cs typeface="Arial" pitchFamily="34" charset="0"/>
              </a:rPr>
              <a:t>salicornia</a:t>
            </a:r>
            <a:r>
              <a:rPr lang="en-US" sz="1400" dirty="0">
                <a:cs typeface="Arial" pitchFamily="34" charset="0"/>
              </a:rPr>
              <a:t>, mangrove, aquaculture) and conduct research to optimize </a:t>
            </a:r>
            <a:r>
              <a:rPr lang="en-US" sz="1400" dirty="0" smtClean="0">
                <a:cs typeface="Arial" pitchFamily="34" charset="0"/>
              </a:rPr>
              <a:t>synergistic </a:t>
            </a:r>
            <a:r>
              <a:rPr lang="en-US" sz="1400" dirty="0">
                <a:cs typeface="Arial" pitchFamily="34" charset="0"/>
              </a:rPr>
              <a:t>relationships</a:t>
            </a:r>
            <a:r>
              <a:rPr lang="en-US" sz="1400" dirty="0" smtClean="0">
                <a:cs typeface="Arial" pitchFamily="34" charset="0"/>
              </a:rPr>
              <a:t>.</a:t>
            </a:r>
          </a:p>
          <a:p>
            <a:pPr marL="274320" indent="-274320" fontAlgn="auto">
              <a:lnSpc>
                <a:spcPct val="120000"/>
              </a:lnSpc>
              <a:spcAft>
                <a:spcPts val="0"/>
              </a:spcAft>
              <a:buNone/>
              <a:defRPr/>
            </a:pPr>
            <a:endParaRPr lang="en-US" sz="1400" b="1" i="1" dirty="0" smtClean="0">
              <a:cs typeface="Arial" pitchFamily="34" charset="0"/>
            </a:endParaRPr>
          </a:p>
          <a:p>
            <a:pPr marL="274320" indent="-274320" fontAlgn="auto">
              <a:lnSpc>
                <a:spcPct val="120000"/>
              </a:lnSpc>
              <a:spcAft>
                <a:spcPts val="0"/>
              </a:spcAft>
              <a:buNone/>
              <a:defRPr/>
            </a:pPr>
            <a:r>
              <a:rPr lang="en-US" sz="1400" b="1" i="1" dirty="0" smtClean="0">
                <a:cs typeface="Arial" pitchFamily="34" charset="0"/>
              </a:rPr>
              <a:t>Desired Impact</a:t>
            </a:r>
          </a:p>
          <a:p>
            <a:pPr marL="274320" indent="-274320" fontAlgn="auto">
              <a:lnSpc>
                <a:spcPct val="120000"/>
              </a:lnSpc>
              <a:spcAft>
                <a:spcPts val="0"/>
              </a:spcAft>
              <a:defRPr/>
            </a:pPr>
            <a:r>
              <a:rPr lang="en-US" sz="1400" dirty="0" smtClean="0">
                <a:cs typeface="Arial" pitchFamily="34" charset="0"/>
              </a:rPr>
              <a:t>Spur commercial development of ISAS for large-scale production of </a:t>
            </a:r>
            <a:r>
              <a:rPr lang="en-US" sz="1400" dirty="0" err="1" smtClean="0">
                <a:cs typeface="Arial" pitchFamily="34" charset="0"/>
              </a:rPr>
              <a:t>sustinable</a:t>
            </a:r>
            <a:r>
              <a:rPr lang="en-US" sz="1400" dirty="0" smtClean="0">
                <a:cs typeface="Arial" pitchFamily="34" charset="0"/>
              </a:rPr>
              <a:t> </a:t>
            </a:r>
            <a:r>
              <a:rPr lang="en-US" sz="1400" dirty="0" err="1" smtClean="0">
                <a:cs typeface="Arial" pitchFamily="34" charset="0"/>
              </a:rPr>
              <a:t>bioresources</a:t>
            </a:r>
            <a:r>
              <a:rPr lang="en-US" sz="1400" dirty="0" smtClean="0">
                <a:cs typeface="Arial" pitchFamily="34" charset="0"/>
              </a:rPr>
              <a:t> in arid environments. </a:t>
            </a:r>
            <a:endParaRPr lang="en-US" sz="1400" dirty="0">
              <a:cs typeface="Arial" pitchFamily="34" charset="0"/>
            </a:endParaRPr>
          </a:p>
          <a:p>
            <a:pPr marL="274320" indent="-274320" fontAlgn="auto">
              <a:lnSpc>
                <a:spcPct val="120000"/>
              </a:lnSpc>
              <a:spcAft>
                <a:spcPts val="0"/>
              </a:spcAft>
              <a:defRPr/>
            </a:pPr>
            <a:endParaRPr lang="en-US" sz="1400" dirty="0">
              <a:cs typeface="Arial" pitchFamily="34" charset="0"/>
            </a:endParaRPr>
          </a:p>
          <a:p>
            <a:endParaRPr lang="en-US" sz="1400" dirty="0" smtClean="0"/>
          </a:p>
          <a:p>
            <a:endParaRPr lang="en-US" sz="1400" dirty="0"/>
          </a:p>
        </p:txBody>
      </p:sp>
      <p:pic>
        <p:nvPicPr>
          <p:cNvPr id="5" name="Content Placeholder 3" descr="SFE water color enhanced"/>
          <p:cNvPicPr>
            <a:picLocks noChangeAspect="1" noChangeArrowheads="1"/>
          </p:cNvPicPr>
          <p:nvPr/>
        </p:nvPicPr>
        <p:blipFill>
          <a:blip r:embed="rId2" cstate="print"/>
          <a:srcRect/>
          <a:stretch>
            <a:fillRect/>
          </a:stretch>
        </p:blipFill>
        <p:spPr bwMode="auto">
          <a:xfrm>
            <a:off x="752474" y="4800600"/>
            <a:ext cx="2828926" cy="1828800"/>
          </a:xfrm>
          <a:prstGeom prst="rect">
            <a:avLst/>
          </a:prstGeom>
          <a:noFill/>
          <a:ln w="9525">
            <a:solidFill>
              <a:schemeClr val="tx1"/>
            </a:solidFill>
            <a:miter lim="800000"/>
            <a:headEnd/>
            <a:tailEnd/>
          </a:ln>
          <a:effectLst/>
        </p:spPr>
      </p:pic>
      <p:pic>
        <p:nvPicPr>
          <p:cNvPr id="6" name="Picture 7" descr="sea_asparagus.jpg"/>
          <p:cNvPicPr>
            <a:picLocks noChangeAspect="1"/>
          </p:cNvPicPr>
          <p:nvPr/>
        </p:nvPicPr>
        <p:blipFill>
          <a:blip r:embed="rId3" cstate="print"/>
          <a:srcRect/>
          <a:stretch>
            <a:fillRect/>
          </a:stretch>
        </p:blipFill>
        <p:spPr bwMode="auto">
          <a:xfrm>
            <a:off x="7162800" y="5257800"/>
            <a:ext cx="1295400" cy="1268413"/>
          </a:xfrm>
          <a:prstGeom prst="rect">
            <a:avLst/>
          </a:prstGeom>
          <a:noFill/>
          <a:ln w="9525">
            <a:solidFill>
              <a:schemeClr val="tx1"/>
            </a:solidFill>
            <a:miter lim="800000"/>
            <a:headEnd/>
            <a:tailEnd/>
          </a:ln>
        </p:spPr>
      </p:pic>
      <p:sp>
        <p:nvSpPr>
          <p:cNvPr id="7" name="TextBox 6"/>
          <p:cNvSpPr txBox="1"/>
          <p:nvPr/>
        </p:nvSpPr>
        <p:spPr>
          <a:xfrm>
            <a:off x="5943600" y="5638800"/>
            <a:ext cx="1181100" cy="461665"/>
          </a:xfrm>
          <a:prstGeom prst="rect">
            <a:avLst/>
          </a:prstGeom>
          <a:noFill/>
        </p:spPr>
        <p:txBody>
          <a:bodyPr wrap="square" rtlCol="0">
            <a:spAutoFit/>
          </a:bodyPr>
          <a:lstStyle/>
          <a:p>
            <a:pPr algn="r"/>
            <a:r>
              <a:rPr lang="en-US" sz="1200" i="1" dirty="0" smtClean="0"/>
              <a:t>Salicornia </a:t>
            </a:r>
            <a:r>
              <a:rPr lang="en-US" sz="1200" i="1" dirty="0" err="1" smtClean="0"/>
              <a:t>bigelovii</a:t>
            </a:r>
            <a:endParaRPr lang="en-US" sz="1200" i="1" dirty="0"/>
          </a:p>
        </p:txBody>
      </p:sp>
      <p:pic>
        <p:nvPicPr>
          <p:cNvPr id="8" name="Picture 2" descr="C:\Documents and Settings\Skennedy\My Documents\CurrentDocs\Personal\Bio_Info\selfprtrt2.jpg"/>
          <p:cNvPicPr>
            <a:picLocks noChangeAspect="1" noChangeArrowheads="1"/>
          </p:cNvPicPr>
          <p:nvPr/>
        </p:nvPicPr>
        <p:blipFill>
          <a:blip r:embed="rId4" cstate="print"/>
          <a:srcRect l="19910" r="22351"/>
          <a:stretch>
            <a:fillRect/>
          </a:stretch>
        </p:blipFill>
        <p:spPr bwMode="auto">
          <a:xfrm>
            <a:off x="8022335" y="0"/>
            <a:ext cx="950977" cy="1140232"/>
          </a:xfrm>
          <a:prstGeom prst="rect">
            <a:avLst/>
          </a:prstGeom>
          <a:noFill/>
        </p:spPr>
      </p:pic>
      <p:pic>
        <p:nvPicPr>
          <p:cNvPr id="9" name="Picture 8" descr="Sgouris pic prof.jpg"/>
          <p:cNvPicPr>
            <a:picLocks noChangeAspect="1"/>
          </p:cNvPicPr>
          <p:nvPr/>
        </p:nvPicPr>
        <p:blipFill>
          <a:blip r:embed="rId5" cstate="print"/>
          <a:stretch>
            <a:fillRect/>
          </a:stretch>
        </p:blipFill>
        <p:spPr>
          <a:xfrm>
            <a:off x="6976872" y="12192"/>
            <a:ext cx="838199" cy="1140882"/>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159" y="-104864"/>
            <a:ext cx="7006106" cy="1200329"/>
          </a:xfrm>
        </p:spPr>
        <p:txBody>
          <a:bodyPr/>
          <a:lstStyle/>
          <a:p>
            <a:pPr algn="ctr"/>
            <a:r>
              <a:rPr lang="en-US" sz="2000" b="1" i="1" dirty="0" smtClean="0">
                <a:solidFill>
                  <a:schemeClr val="bg1">
                    <a:lumMod val="50000"/>
                  </a:schemeClr>
                </a:solidFill>
              </a:rPr>
              <a:t>Simulating the Masdar Personal Rapid Transit System</a:t>
            </a:r>
            <a:br>
              <a:rPr lang="en-US" sz="2000" b="1" i="1" dirty="0" smtClean="0">
                <a:solidFill>
                  <a:schemeClr val="bg1">
                    <a:lumMod val="50000"/>
                  </a:schemeClr>
                </a:solidFill>
              </a:rPr>
            </a:br>
            <a:r>
              <a:rPr lang="en-US" sz="1800" i="1" dirty="0" smtClean="0">
                <a:solidFill>
                  <a:schemeClr val="bg1">
                    <a:lumMod val="50000"/>
                  </a:schemeClr>
                </a:solidFill>
              </a:rPr>
              <a:t>Katharina Mueller (Ulm U.)</a:t>
            </a:r>
            <a:r>
              <a:rPr lang="en-US" sz="2000" i="1" dirty="0" smtClean="0">
                <a:solidFill>
                  <a:schemeClr val="bg1">
                    <a:lumMod val="50000"/>
                  </a:schemeClr>
                </a:solidFill>
              </a:rPr>
              <a:t>, </a:t>
            </a:r>
            <a:r>
              <a:rPr lang="en-US" sz="1800" i="1" dirty="0" smtClean="0">
                <a:solidFill>
                  <a:schemeClr val="bg1">
                    <a:lumMod val="50000"/>
                  </a:schemeClr>
                </a:solidFill>
              </a:rPr>
              <a:t>Sgouris Sgouridis, Jacob Crandall, Edmond </a:t>
            </a:r>
            <a:r>
              <a:rPr lang="en-US" sz="1800" i="1" dirty="0" err="1" smtClean="0">
                <a:solidFill>
                  <a:schemeClr val="bg1">
                    <a:lumMod val="50000"/>
                  </a:schemeClr>
                </a:solidFill>
              </a:rPr>
              <a:t>Awad</a:t>
            </a:r>
            <a:r>
              <a:rPr lang="en-US" sz="1800" i="1" dirty="0" smtClean="0">
                <a:solidFill>
                  <a:schemeClr val="bg1">
                    <a:lumMod val="50000"/>
                  </a:schemeClr>
                </a:solidFill>
              </a:rPr>
              <a:t>, </a:t>
            </a:r>
            <a:r>
              <a:rPr lang="en-US" sz="1800" i="1" dirty="0" err="1" smtClean="0">
                <a:solidFill>
                  <a:schemeClr val="bg1">
                    <a:lumMod val="50000"/>
                  </a:schemeClr>
                </a:solidFill>
              </a:rPr>
              <a:t>Salman</a:t>
            </a:r>
            <a:r>
              <a:rPr lang="en-US" sz="1800" i="1" dirty="0" smtClean="0">
                <a:solidFill>
                  <a:schemeClr val="bg1">
                    <a:lumMod val="50000"/>
                  </a:schemeClr>
                </a:solidFill>
              </a:rPr>
              <a:t> Ahmed </a:t>
            </a:r>
            <a:endParaRPr lang="en-US" sz="1800" b="1" i="1" dirty="0">
              <a:solidFill>
                <a:schemeClr val="bg1">
                  <a:lumMod val="50000"/>
                </a:schemeClr>
              </a:solidFill>
            </a:endParaRPr>
          </a:p>
        </p:txBody>
      </p:sp>
      <p:sp>
        <p:nvSpPr>
          <p:cNvPr id="3" name="Content Placeholder 2"/>
          <p:cNvSpPr>
            <a:spLocks noGrp="1"/>
          </p:cNvSpPr>
          <p:nvPr>
            <p:ph sz="half" idx="1"/>
          </p:nvPr>
        </p:nvSpPr>
        <p:spPr>
          <a:xfrm>
            <a:off x="228600" y="2209800"/>
            <a:ext cx="4343400" cy="3429000"/>
          </a:xfrm>
        </p:spPr>
        <p:txBody>
          <a:bodyPr>
            <a:noAutofit/>
          </a:bodyPr>
          <a:lstStyle/>
          <a:p>
            <a:endParaRPr lang="en-US" sz="1400" dirty="0" smtClean="0"/>
          </a:p>
          <a:p>
            <a:pPr>
              <a:buNone/>
            </a:pPr>
            <a:r>
              <a:rPr lang="en-US" sz="1400" b="1" i="1" dirty="0" smtClean="0"/>
              <a:t>Project Objectives</a:t>
            </a:r>
          </a:p>
          <a:p>
            <a:pPr>
              <a:buNone/>
            </a:pPr>
            <a:r>
              <a:rPr lang="en-US" sz="1400" dirty="0" smtClean="0"/>
              <a:t>Simulate the Masdar City PRT system.</a:t>
            </a:r>
          </a:p>
          <a:p>
            <a:pPr>
              <a:buNone/>
            </a:pPr>
            <a:r>
              <a:rPr lang="en-US" sz="1400" dirty="0" smtClean="0"/>
              <a:t>Develop algorithms to optimize vehicle allocation, passenger level of service, and energy consumption.</a:t>
            </a:r>
          </a:p>
          <a:p>
            <a:pPr>
              <a:buNone/>
            </a:pPr>
            <a:r>
              <a:rPr lang="en-US" sz="1400" dirty="0" smtClean="0"/>
              <a:t>Stress test the proposed system under demand constraints</a:t>
            </a:r>
            <a:endParaRPr lang="en-US" sz="1400" dirty="0"/>
          </a:p>
        </p:txBody>
      </p:sp>
      <p:sp>
        <p:nvSpPr>
          <p:cNvPr id="4" name="Content Placeholder 3"/>
          <p:cNvSpPr>
            <a:spLocks noGrp="1"/>
          </p:cNvSpPr>
          <p:nvPr>
            <p:ph sz="half" idx="2"/>
          </p:nvPr>
        </p:nvSpPr>
        <p:spPr>
          <a:xfrm>
            <a:off x="4648200" y="1417637"/>
            <a:ext cx="4038600" cy="4525963"/>
          </a:xfrm>
        </p:spPr>
        <p:txBody>
          <a:bodyPr>
            <a:normAutofit/>
          </a:bodyPr>
          <a:lstStyle/>
          <a:p>
            <a:pPr>
              <a:buNone/>
            </a:pPr>
            <a:r>
              <a:rPr lang="en-US" sz="1400" b="1" i="1" dirty="0" smtClean="0"/>
              <a:t>Desired Impact</a:t>
            </a:r>
          </a:p>
          <a:p>
            <a:r>
              <a:rPr lang="en-US" sz="1400" dirty="0" smtClean="0"/>
              <a:t>Provide a tool for planning a transportation system for the future.</a:t>
            </a:r>
          </a:p>
          <a:p>
            <a:r>
              <a:rPr lang="en-US" sz="1400" dirty="0" smtClean="0"/>
              <a:t>Develop a robust simulation system that could be extended beyond the confines of Masdar City for applications in cities elsewhere.</a:t>
            </a:r>
          </a:p>
          <a:p>
            <a:r>
              <a:rPr lang="en-US" sz="1400" dirty="0" smtClean="0"/>
              <a:t>Create a platform for general electric vehicle behavior characteristics.</a:t>
            </a:r>
          </a:p>
        </p:txBody>
      </p:sp>
      <p:sp>
        <p:nvSpPr>
          <p:cNvPr id="46" name="Content Placeholder 2"/>
          <p:cNvSpPr txBox="1">
            <a:spLocks/>
          </p:cNvSpPr>
          <p:nvPr/>
        </p:nvSpPr>
        <p:spPr>
          <a:xfrm>
            <a:off x="228600" y="1295400"/>
            <a:ext cx="4038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1" i="1" u="none" strike="noStrike" kern="1200" cap="none" spc="0" normalizeH="0" baseline="0" noProof="0" dirty="0" smtClean="0">
                <a:ln>
                  <a:noFill/>
                </a:ln>
                <a:solidFill>
                  <a:schemeClr val="tx1"/>
                </a:solidFill>
                <a:effectLst/>
                <a:uLnTx/>
                <a:uFillTx/>
                <a:latin typeface="+mn-lt"/>
                <a:ea typeface="+mn-ea"/>
                <a:cs typeface="+mn-cs"/>
              </a:rPr>
              <a:t>Sustainability Challenge</a:t>
            </a:r>
          </a:p>
          <a:p>
            <a:pPr marL="342900" marR="0" lvl="0" indent="-342900" algn="l" defTabSz="914400" rtl="0" eaLnBrk="1" fontAlgn="auto" latinLnBrk="0" hangingPunct="1">
              <a:lnSpc>
                <a:spcPct val="100000"/>
              </a:lnSpc>
              <a:spcBef>
                <a:spcPct val="20000"/>
              </a:spcBef>
              <a:spcAft>
                <a:spcPts val="0"/>
              </a:spcAft>
              <a:buClrTx/>
              <a:buSzTx/>
              <a:tabLst/>
              <a:defRPr/>
            </a:pPr>
            <a:r>
              <a:rPr lang="en-US" sz="1400" dirty="0" smtClean="0"/>
              <a:t>Understand the capabilities of a revolutionary form of transit that offers the convenience of personal vehicles: personal rapid transit (PRT).</a:t>
            </a: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7" name="TextBox 46"/>
          <p:cNvSpPr txBox="1"/>
          <p:nvPr/>
        </p:nvSpPr>
        <p:spPr>
          <a:xfrm>
            <a:off x="2031642" y="1030310"/>
            <a:ext cx="4738296" cy="307777"/>
          </a:xfrm>
          <a:prstGeom prst="rect">
            <a:avLst/>
          </a:prstGeom>
          <a:noFill/>
        </p:spPr>
        <p:txBody>
          <a:bodyPr wrap="none" rtlCol="0">
            <a:spAutoFit/>
          </a:bodyPr>
          <a:lstStyle/>
          <a:p>
            <a:r>
              <a:rPr lang="en-US" sz="1400" dirty="0" smtClean="0">
                <a:solidFill>
                  <a:schemeClr val="bg2">
                    <a:lumMod val="50000"/>
                  </a:schemeClr>
                </a:solidFill>
              </a:rPr>
              <a:t>Funded by: Masdar Institute, </a:t>
            </a:r>
            <a:r>
              <a:rPr lang="en-US" sz="1400" dirty="0" err="1" smtClean="0">
                <a:solidFill>
                  <a:schemeClr val="bg2">
                    <a:lumMod val="50000"/>
                  </a:schemeClr>
                </a:solidFill>
              </a:rPr>
              <a:t>Mubadala</a:t>
            </a:r>
            <a:r>
              <a:rPr lang="en-US" sz="1400" dirty="0" smtClean="0">
                <a:solidFill>
                  <a:schemeClr val="bg2">
                    <a:lumMod val="50000"/>
                  </a:schemeClr>
                </a:solidFill>
              </a:rPr>
              <a:t> Collaboration potential</a:t>
            </a:r>
            <a:endParaRPr lang="en-US" sz="1400" dirty="0">
              <a:solidFill>
                <a:schemeClr val="bg2">
                  <a:lumMod val="50000"/>
                </a:schemeClr>
              </a:solidFill>
            </a:endParaRPr>
          </a:p>
        </p:txBody>
      </p:sp>
      <p:pic>
        <p:nvPicPr>
          <p:cNvPr id="48" name="Picture 47" descr="Sgouris pic prof.jpg"/>
          <p:cNvPicPr>
            <a:picLocks noChangeAspect="1"/>
          </p:cNvPicPr>
          <p:nvPr/>
        </p:nvPicPr>
        <p:blipFill>
          <a:blip r:embed="rId2" cstate="print"/>
          <a:stretch>
            <a:fillRect/>
          </a:stretch>
        </p:blipFill>
        <p:spPr>
          <a:xfrm>
            <a:off x="76200" y="76200"/>
            <a:ext cx="838199" cy="1140882"/>
          </a:xfrm>
          <a:prstGeom prst="rect">
            <a:avLst/>
          </a:prstGeom>
        </p:spPr>
      </p:pic>
      <p:pic>
        <p:nvPicPr>
          <p:cNvPr id="10" name="Picture 9"/>
          <p:cNvPicPr>
            <a:picLocks noChangeAspect="1"/>
          </p:cNvPicPr>
          <p:nvPr/>
        </p:nvPicPr>
        <p:blipFill>
          <a:blip r:embed="rId3" cstate="print"/>
          <a:stretch>
            <a:fillRect/>
          </a:stretch>
        </p:blipFill>
        <p:spPr>
          <a:xfrm>
            <a:off x="7969562" y="70866"/>
            <a:ext cx="1098237" cy="1224534"/>
          </a:xfrm>
          <a:prstGeom prst="rect">
            <a:avLst/>
          </a:prstGeom>
        </p:spPr>
      </p:pic>
      <p:pic>
        <p:nvPicPr>
          <p:cNvPr id="13" name="Picture 2"/>
          <p:cNvPicPr>
            <a:picLocks noChangeAspect="1" noChangeArrowheads="1"/>
          </p:cNvPicPr>
          <p:nvPr/>
        </p:nvPicPr>
        <p:blipFill>
          <a:blip r:embed="rId4" cstate="print"/>
          <a:srcRect/>
          <a:stretch>
            <a:fillRect/>
          </a:stretch>
        </p:blipFill>
        <p:spPr bwMode="auto">
          <a:xfrm>
            <a:off x="304800" y="3993724"/>
            <a:ext cx="4038599" cy="2714883"/>
          </a:xfrm>
          <a:prstGeom prst="rect">
            <a:avLst/>
          </a:prstGeom>
          <a:noFill/>
          <a:ln w="9525">
            <a:noFill/>
            <a:miter lim="800000"/>
            <a:headEnd/>
            <a:tailEnd/>
          </a:ln>
        </p:spPr>
      </p:pic>
      <p:pic>
        <p:nvPicPr>
          <p:cNvPr id="14" name="Picture 2"/>
          <p:cNvPicPr>
            <a:picLocks noChangeAspect="1" noChangeArrowheads="1"/>
          </p:cNvPicPr>
          <p:nvPr/>
        </p:nvPicPr>
        <p:blipFill>
          <a:blip r:embed="rId5" cstate="print"/>
          <a:srcRect/>
          <a:stretch>
            <a:fillRect/>
          </a:stretch>
        </p:blipFill>
        <p:spPr bwMode="auto">
          <a:xfrm>
            <a:off x="7391400" y="3657600"/>
            <a:ext cx="1713600" cy="1431758"/>
          </a:xfrm>
          <a:prstGeom prst="rect">
            <a:avLst/>
          </a:prstGeom>
          <a:noFill/>
          <a:ln w="9525">
            <a:noFill/>
            <a:miter lim="800000"/>
            <a:headEnd/>
            <a:tailEnd/>
          </a:ln>
        </p:spPr>
      </p:pic>
      <p:pic>
        <p:nvPicPr>
          <p:cNvPr id="15" name="Picture 3"/>
          <p:cNvPicPr>
            <a:picLocks noChangeAspect="1" noChangeArrowheads="1"/>
          </p:cNvPicPr>
          <p:nvPr/>
        </p:nvPicPr>
        <p:blipFill>
          <a:blip r:embed="rId6" cstate="print"/>
          <a:srcRect/>
          <a:stretch>
            <a:fillRect/>
          </a:stretch>
        </p:blipFill>
        <p:spPr bwMode="auto">
          <a:xfrm>
            <a:off x="4343399" y="5165558"/>
            <a:ext cx="4038600" cy="151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3"/>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7772400" cy="1143000"/>
          </a:xfrm>
          <a:effectLst/>
        </p:spPr>
        <p:txBody>
          <a:bodyPr/>
          <a:lstStyle/>
          <a:p>
            <a:pPr algn="l">
              <a:spcAft>
                <a:spcPts val="0"/>
              </a:spcAft>
            </a:pPr>
            <a:r>
              <a:rPr lang="en-US" sz="4000" dirty="0" smtClean="0"/>
              <a:t>Student Admissions</a:t>
            </a:r>
            <a:endParaRPr lang="en-US" sz="4000" dirty="0"/>
          </a:p>
        </p:txBody>
      </p:sp>
      <p:sp>
        <p:nvSpPr>
          <p:cNvPr id="7" name="Rectangle 6"/>
          <p:cNvSpPr/>
          <p:nvPr/>
        </p:nvSpPr>
        <p:spPr>
          <a:xfrm>
            <a:off x="381000" y="1166843"/>
            <a:ext cx="4572000" cy="5032147"/>
          </a:xfrm>
          <a:prstGeom prst="rect">
            <a:avLst/>
          </a:prstGeom>
        </p:spPr>
        <p:txBody>
          <a:bodyPr>
            <a:spAutoFit/>
          </a:bodyPr>
          <a:lstStyle/>
          <a:p>
            <a:pPr>
              <a:spcBef>
                <a:spcPct val="50000"/>
              </a:spcBef>
              <a:spcAft>
                <a:spcPts val="0"/>
              </a:spcAft>
            </a:pPr>
            <a:r>
              <a:rPr lang="en-US" b="1" dirty="0" smtClean="0">
                <a:solidFill>
                  <a:srgbClr val="626464"/>
                </a:solidFill>
              </a:rPr>
              <a:t>Entry Requirements</a:t>
            </a:r>
          </a:p>
          <a:p>
            <a:pPr marL="342900" indent="-342900">
              <a:spcBef>
                <a:spcPct val="50000"/>
              </a:spcBef>
              <a:spcAft>
                <a:spcPts val="0"/>
              </a:spcAft>
              <a:buFont typeface="Wingdings" pitchFamily="2" charset="2"/>
              <a:buChar char="v"/>
            </a:pPr>
            <a:r>
              <a:rPr lang="en-US" sz="1800" dirty="0" smtClean="0">
                <a:solidFill>
                  <a:srgbClr val="626464"/>
                </a:solidFill>
              </a:rPr>
              <a:t>A relevant undergraduate degree from a recognized university with a minimum CGPA of 3.00 (on a 4 point scale) or equivalent.</a:t>
            </a:r>
          </a:p>
          <a:p>
            <a:pPr marL="342900" indent="-342900">
              <a:spcBef>
                <a:spcPct val="50000"/>
              </a:spcBef>
              <a:spcAft>
                <a:spcPts val="0"/>
              </a:spcAft>
              <a:buFont typeface="Wingdings" pitchFamily="2" charset="2"/>
              <a:buChar char="v"/>
            </a:pPr>
            <a:r>
              <a:rPr lang="en-US" sz="1800" dirty="0" smtClean="0">
                <a:solidFill>
                  <a:srgbClr val="626464"/>
                </a:solidFill>
              </a:rPr>
              <a:t>TOEFL: score of 577 for paper-based, 233 for computer-based, 91 for internet-based</a:t>
            </a:r>
          </a:p>
          <a:p>
            <a:pPr marL="342900" indent="-342900">
              <a:spcBef>
                <a:spcPct val="50000"/>
              </a:spcBef>
              <a:spcAft>
                <a:spcPts val="0"/>
              </a:spcAft>
              <a:buFont typeface="Wingdings" pitchFamily="2" charset="2"/>
              <a:buChar char="v"/>
            </a:pPr>
            <a:r>
              <a:rPr lang="en-US" sz="1800" dirty="0" smtClean="0">
                <a:solidFill>
                  <a:srgbClr val="626464"/>
                </a:solidFill>
              </a:rPr>
              <a:t>GRE: general test required (minimum 700 on the Quantitative.  Verbal and Analytical as supporting scores)</a:t>
            </a:r>
          </a:p>
          <a:p>
            <a:pPr marL="342900" indent="-342900">
              <a:spcBef>
                <a:spcPct val="50000"/>
              </a:spcBef>
              <a:spcAft>
                <a:spcPts val="0"/>
              </a:spcAft>
              <a:buFont typeface="Wingdings" pitchFamily="2" charset="2"/>
              <a:buChar char="v"/>
            </a:pPr>
            <a:r>
              <a:rPr lang="en-US" sz="1800" dirty="0" smtClean="0">
                <a:solidFill>
                  <a:srgbClr val="626464"/>
                </a:solidFill>
              </a:rPr>
              <a:t>Statement of objectives and letters from referees.</a:t>
            </a:r>
          </a:p>
          <a:p>
            <a:pPr>
              <a:spcBef>
                <a:spcPct val="50000"/>
              </a:spcBef>
              <a:spcAft>
                <a:spcPts val="0"/>
              </a:spcAft>
            </a:pPr>
            <a:r>
              <a:rPr lang="en-US" sz="1800" dirty="0" smtClean="0">
                <a:solidFill>
                  <a:srgbClr val="626464"/>
                </a:solidFill>
              </a:rPr>
              <a:t>High grades and scores are prerequisites but do not guarantee admission</a:t>
            </a:r>
          </a:p>
        </p:txBody>
      </p:sp>
      <p:pic>
        <p:nvPicPr>
          <p:cNvPr id="10" name="Picture 9" descr="Book.jpg"/>
          <p:cNvPicPr>
            <a:picLocks noChangeAspect="1"/>
          </p:cNvPicPr>
          <p:nvPr/>
        </p:nvPicPr>
        <p:blipFill>
          <a:blip r:embed="rId4"/>
          <a:stretch>
            <a:fillRect/>
          </a:stretch>
        </p:blipFill>
        <p:spPr>
          <a:xfrm>
            <a:off x="5257800" y="838200"/>
            <a:ext cx="3886200" cy="54170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3"/>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8915400" cy="1143000"/>
          </a:xfrm>
          <a:effectLst/>
        </p:spPr>
        <p:txBody>
          <a:bodyPr/>
          <a:lstStyle/>
          <a:p>
            <a:pPr algn="l">
              <a:spcAft>
                <a:spcPts val="0"/>
              </a:spcAft>
            </a:pPr>
            <a:r>
              <a:rPr lang="en-US" sz="4000" dirty="0" smtClean="0"/>
              <a:t>Student Admissions - Requirements</a:t>
            </a:r>
            <a:endParaRPr lang="en-US" sz="4000" dirty="0"/>
          </a:p>
        </p:txBody>
      </p:sp>
      <p:sp>
        <p:nvSpPr>
          <p:cNvPr id="7" name="Rectangle 6"/>
          <p:cNvSpPr/>
          <p:nvPr/>
        </p:nvSpPr>
        <p:spPr>
          <a:xfrm>
            <a:off x="152400" y="990600"/>
            <a:ext cx="4724400" cy="5093702"/>
          </a:xfrm>
          <a:prstGeom prst="rect">
            <a:avLst/>
          </a:prstGeom>
        </p:spPr>
        <p:txBody>
          <a:bodyPr wrap="square">
            <a:spAutoFit/>
          </a:bodyPr>
          <a:lstStyle/>
          <a:p>
            <a:r>
              <a:rPr lang="en-US" sz="1800" dirty="0" smtClean="0">
                <a:solidFill>
                  <a:srgbClr val="626464"/>
                </a:solidFill>
              </a:rPr>
              <a:t>Masdar Institute is looking for academically talented students who want</a:t>
            </a:r>
          </a:p>
          <a:p>
            <a:pPr marL="342900" indent="-342900">
              <a:buFont typeface="Wingdings" pitchFamily="2" charset="2"/>
              <a:buChar char="v"/>
            </a:pPr>
            <a:r>
              <a:rPr lang="en-US" sz="1800" dirty="0" smtClean="0">
                <a:solidFill>
                  <a:srgbClr val="626464"/>
                </a:solidFill>
              </a:rPr>
              <a:t>to do pioneering research in alternative energy  and sustainable technologies; </a:t>
            </a:r>
          </a:p>
          <a:p>
            <a:pPr marL="342900" lvl="1" indent="-342900">
              <a:buFont typeface="Wingdings" pitchFamily="2" charset="2"/>
              <a:buChar char="v"/>
            </a:pPr>
            <a:r>
              <a:rPr lang="en-US" sz="1800" dirty="0" smtClean="0">
                <a:solidFill>
                  <a:srgbClr val="626464"/>
                </a:solidFill>
              </a:rPr>
              <a:t>to be part of the first carbon-neutral, zero-waste campus; </a:t>
            </a:r>
          </a:p>
          <a:p>
            <a:pPr marL="342900" lvl="1" indent="-342900">
              <a:buFont typeface="Wingdings" pitchFamily="2" charset="2"/>
              <a:buChar char="v"/>
            </a:pPr>
            <a:r>
              <a:rPr lang="en-US" sz="1800" dirty="0" smtClean="0">
                <a:solidFill>
                  <a:srgbClr val="626464"/>
                </a:solidFill>
              </a:rPr>
              <a:t>to work with dedicated faculty and fellow students who are passionate about their work and research; </a:t>
            </a:r>
          </a:p>
          <a:p>
            <a:pPr marL="342900" lvl="1" indent="-342900">
              <a:buFont typeface="Wingdings" pitchFamily="2" charset="2"/>
              <a:buChar char="v"/>
            </a:pPr>
            <a:r>
              <a:rPr lang="en-US" sz="1800" dirty="0" smtClean="0">
                <a:solidFill>
                  <a:srgbClr val="626464"/>
                </a:solidFill>
              </a:rPr>
              <a:t>to make a difference in the world; </a:t>
            </a:r>
          </a:p>
          <a:p>
            <a:pPr marL="342900" lvl="1" indent="-342900">
              <a:buFont typeface="Wingdings" pitchFamily="2" charset="2"/>
              <a:buChar char="v"/>
            </a:pPr>
            <a:r>
              <a:rPr lang="en-US" sz="1800" dirty="0" smtClean="0">
                <a:solidFill>
                  <a:srgbClr val="626464"/>
                </a:solidFill>
              </a:rPr>
              <a:t>to contribute to society</a:t>
            </a:r>
          </a:p>
          <a:p>
            <a:pPr marL="342900" lvl="1" indent="-342900">
              <a:buFont typeface="Wingdings" pitchFamily="2" charset="2"/>
              <a:buChar char="v"/>
            </a:pPr>
            <a:r>
              <a:rPr lang="en-US" sz="1800" dirty="0" smtClean="0">
                <a:solidFill>
                  <a:srgbClr val="626464"/>
                </a:solidFill>
              </a:rPr>
              <a:t>to learn … so as to change the world</a:t>
            </a:r>
          </a:p>
          <a:p>
            <a:pPr marL="0" lvl="1"/>
            <a:endParaRPr lang="en-US" sz="1800" dirty="0" smtClean="0">
              <a:solidFill>
                <a:srgbClr val="626464"/>
              </a:solidFill>
            </a:endParaRPr>
          </a:p>
          <a:p>
            <a:pPr marL="0" lvl="1"/>
            <a:r>
              <a:rPr lang="en-US" sz="3200" dirty="0" smtClean="0">
                <a:solidFill>
                  <a:srgbClr val="626464"/>
                </a:solidFill>
              </a:rPr>
              <a:t>Learning </a:t>
            </a:r>
            <a:br>
              <a:rPr lang="en-US" sz="3200" dirty="0" smtClean="0">
                <a:solidFill>
                  <a:srgbClr val="626464"/>
                </a:solidFill>
              </a:rPr>
            </a:br>
            <a:r>
              <a:rPr lang="en-US" sz="3200" dirty="0" smtClean="0">
                <a:solidFill>
                  <a:srgbClr val="626464"/>
                </a:solidFill>
              </a:rPr>
              <a:t>   … to change the world</a:t>
            </a:r>
          </a:p>
          <a:p>
            <a:pPr>
              <a:spcBef>
                <a:spcPct val="50000"/>
              </a:spcBef>
              <a:spcAft>
                <a:spcPts val="0"/>
              </a:spcAft>
            </a:pPr>
            <a:endParaRPr lang="en-US" sz="1800" dirty="0" smtClean="0">
              <a:solidFill>
                <a:srgbClr val="626464"/>
              </a:solidFill>
            </a:endParaRPr>
          </a:p>
        </p:txBody>
      </p:sp>
      <p:pic>
        <p:nvPicPr>
          <p:cNvPr id="9" name="Picture 8" descr="Student.jpg"/>
          <p:cNvPicPr>
            <a:picLocks noChangeAspect="1"/>
          </p:cNvPicPr>
          <p:nvPr/>
        </p:nvPicPr>
        <p:blipFill>
          <a:blip r:embed="rId4"/>
          <a:stretch>
            <a:fillRect/>
          </a:stretch>
        </p:blipFill>
        <p:spPr>
          <a:xfrm>
            <a:off x="5053897" y="858838"/>
            <a:ext cx="4090103" cy="53895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blinds(horizontal)">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blinds(horizontal)">
                                      <p:cBhvr>
                                        <p:cTn id="3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3"/>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8915400" cy="1143000"/>
          </a:xfrm>
          <a:effectLst/>
        </p:spPr>
        <p:txBody>
          <a:bodyPr/>
          <a:lstStyle/>
          <a:p>
            <a:pPr algn="l">
              <a:spcAft>
                <a:spcPts val="0"/>
              </a:spcAft>
            </a:pPr>
            <a:r>
              <a:rPr lang="en-US" sz="4000" dirty="0" smtClean="0"/>
              <a:t>Graduate Scholarship</a:t>
            </a:r>
            <a:endParaRPr lang="en-US" sz="4000" dirty="0"/>
          </a:p>
        </p:txBody>
      </p:sp>
      <p:sp>
        <p:nvSpPr>
          <p:cNvPr id="7" name="Rectangle 6"/>
          <p:cNvSpPr/>
          <p:nvPr/>
        </p:nvSpPr>
        <p:spPr>
          <a:xfrm>
            <a:off x="304800" y="1143000"/>
            <a:ext cx="8839200" cy="5524589"/>
          </a:xfrm>
          <a:prstGeom prst="rect">
            <a:avLst/>
          </a:prstGeom>
        </p:spPr>
        <p:txBody>
          <a:bodyPr wrap="square">
            <a:spAutoFit/>
          </a:bodyPr>
          <a:lstStyle/>
          <a:p>
            <a:pPr indent="-177800">
              <a:spcBef>
                <a:spcPct val="50000"/>
              </a:spcBef>
              <a:spcAft>
                <a:spcPts val="0"/>
              </a:spcAft>
            </a:pPr>
            <a:r>
              <a:rPr lang="en-US" sz="2800" dirty="0" smtClean="0">
                <a:solidFill>
                  <a:srgbClr val="626464"/>
                </a:solidFill>
              </a:rPr>
              <a:t>Students admitted into Masdar Institute will be offered a full graduate scholarship including:</a:t>
            </a:r>
          </a:p>
          <a:p>
            <a:pPr marL="279400" lvl="1" indent="-457200">
              <a:spcBef>
                <a:spcPct val="50000"/>
              </a:spcBef>
              <a:spcAft>
                <a:spcPts val="0"/>
              </a:spcAft>
              <a:buFont typeface="Wingdings" pitchFamily="2" charset="2"/>
              <a:buChar char="v"/>
            </a:pPr>
            <a:r>
              <a:rPr lang="en-US" dirty="0" smtClean="0">
                <a:solidFill>
                  <a:srgbClr val="626464"/>
                </a:solidFill>
              </a:rPr>
              <a:t>100% tuition fee</a:t>
            </a:r>
          </a:p>
          <a:p>
            <a:pPr marL="279400" lvl="1" indent="-457200">
              <a:spcBef>
                <a:spcPct val="50000"/>
              </a:spcBef>
              <a:spcAft>
                <a:spcPts val="0"/>
              </a:spcAft>
              <a:buFont typeface="Wingdings" pitchFamily="2" charset="2"/>
              <a:buChar char="v"/>
            </a:pPr>
            <a:r>
              <a:rPr lang="en-US" dirty="0" smtClean="0">
                <a:solidFill>
                  <a:srgbClr val="626464"/>
                </a:solidFill>
              </a:rPr>
              <a:t>Accommodation and medical insurance </a:t>
            </a:r>
          </a:p>
          <a:p>
            <a:pPr lvl="1" indent="-457200">
              <a:spcBef>
                <a:spcPct val="50000"/>
              </a:spcBef>
              <a:spcAft>
                <a:spcPts val="0"/>
              </a:spcAft>
              <a:buFont typeface="Wingdings" pitchFamily="2" charset="2"/>
              <a:buChar char="v"/>
            </a:pPr>
            <a:r>
              <a:rPr lang="en-US" dirty="0" smtClean="0">
                <a:solidFill>
                  <a:srgbClr val="626464"/>
                </a:solidFill>
              </a:rPr>
              <a:t>Textbooks and laptop</a:t>
            </a:r>
          </a:p>
          <a:p>
            <a:pPr lvl="1" indent="-457200">
              <a:spcBef>
                <a:spcPct val="50000"/>
              </a:spcBef>
              <a:spcAft>
                <a:spcPts val="0"/>
              </a:spcAft>
              <a:buFont typeface="Wingdings" pitchFamily="2" charset="2"/>
              <a:buChar char="v"/>
            </a:pPr>
            <a:r>
              <a:rPr lang="en-US" dirty="0" smtClean="0">
                <a:solidFill>
                  <a:srgbClr val="626464"/>
                </a:solidFill>
              </a:rPr>
              <a:t>A competitive stipend (cost of living allowance)</a:t>
            </a:r>
          </a:p>
          <a:p>
            <a:pPr lvl="1" indent="-457200">
              <a:spcBef>
                <a:spcPct val="50000"/>
              </a:spcBef>
              <a:spcAft>
                <a:spcPts val="0"/>
              </a:spcAft>
              <a:buFont typeface="Wingdings" pitchFamily="2" charset="2"/>
              <a:buChar char="v"/>
            </a:pPr>
            <a:r>
              <a:rPr lang="en-US" dirty="0" smtClean="0">
                <a:solidFill>
                  <a:srgbClr val="626464"/>
                </a:solidFill>
              </a:rPr>
              <a:t>Annual travel reimbursement</a:t>
            </a:r>
          </a:p>
          <a:p>
            <a:pPr lvl="1" indent="-457200">
              <a:spcBef>
                <a:spcPct val="50000"/>
              </a:spcBef>
              <a:spcAft>
                <a:spcPts val="0"/>
              </a:spcAft>
              <a:buFont typeface="Wingdings" pitchFamily="2" charset="2"/>
              <a:buChar char="v"/>
            </a:pPr>
            <a:r>
              <a:rPr lang="en-US" dirty="0" smtClean="0">
                <a:solidFill>
                  <a:srgbClr val="626464"/>
                </a:solidFill>
              </a:rPr>
              <a:t>Reimbursement of TOEFL and GRE exam fees</a:t>
            </a:r>
          </a:p>
          <a:p>
            <a:pPr lvl="1" indent="-457200">
              <a:spcBef>
                <a:spcPct val="50000"/>
              </a:spcBef>
              <a:spcAft>
                <a:spcPts val="0"/>
              </a:spcAft>
            </a:pPr>
            <a:r>
              <a:rPr lang="en-US" dirty="0" smtClean="0">
                <a:solidFill>
                  <a:srgbClr val="626464"/>
                </a:solidFill>
              </a:rPr>
              <a:t>Eligibility for scholarship:  Gain admissions</a:t>
            </a:r>
          </a:p>
          <a:p>
            <a:pPr marL="0" lvl="1"/>
            <a:endParaRPr lang="en-US" sz="1800" dirty="0" smtClean="0"/>
          </a:p>
          <a:p>
            <a:pPr>
              <a:spcBef>
                <a:spcPct val="50000"/>
              </a:spcBef>
              <a:spcAft>
                <a:spcPts val="0"/>
              </a:spcAft>
            </a:pPr>
            <a:endParaRPr lang="en-US" sz="1800" dirty="0" smtClean="0">
              <a:solidFill>
                <a:srgbClr val="62646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blinds(horizontal)">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blinds(horizontal)">
                                      <p:cBhvr>
                                        <p:cTn id="3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2"/>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7772400" cy="1143000"/>
          </a:xfrm>
          <a:effectLst/>
        </p:spPr>
        <p:txBody>
          <a:bodyPr/>
          <a:lstStyle/>
          <a:p>
            <a:pPr algn="l">
              <a:spcAft>
                <a:spcPts val="0"/>
              </a:spcAft>
            </a:pPr>
            <a:r>
              <a:rPr lang="en-US" sz="4000" dirty="0" smtClean="0">
                <a:solidFill>
                  <a:srgbClr val="000F38"/>
                </a:solidFill>
              </a:rPr>
              <a:t>Masdar Institute Overview</a:t>
            </a:r>
            <a:endParaRPr lang="en-US" sz="4000" dirty="0"/>
          </a:p>
        </p:txBody>
      </p:sp>
      <p:sp>
        <p:nvSpPr>
          <p:cNvPr id="4103" name="Text Box 7"/>
          <p:cNvSpPr txBox="1">
            <a:spLocks noChangeArrowheads="1"/>
          </p:cNvSpPr>
          <p:nvPr/>
        </p:nvSpPr>
        <p:spPr bwMode="auto">
          <a:xfrm>
            <a:off x="381000" y="990600"/>
            <a:ext cx="4190999" cy="4708981"/>
          </a:xfrm>
          <a:prstGeom prst="rect">
            <a:avLst/>
          </a:prstGeom>
          <a:noFill/>
          <a:ln w="9525">
            <a:noFill/>
            <a:miter lim="800000"/>
            <a:headEnd/>
            <a:tailEnd/>
          </a:ln>
          <a:effectLst/>
        </p:spPr>
        <p:txBody>
          <a:bodyPr wrap="square">
            <a:prstTxWarp prst="textNoShape">
              <a:avLst/>
            </a:prstTxWarp>
            <a:spAutoFit/>
          </a:bodyPr>
          <a:lstStyle/>
          <a:p>
            <a:pPr marL="457200" indent="-457200">
              <a:spcBef>
                <a:spcPct val="50000"/>
              </a:spcBef>
              <a:spcAft>
                <a:spcPts val="0"/>
              </a:spcAft>
              <a:buFont typeface="Wingdings" pitchFamily="2" charset="2"/>
              <a:buChar char="v"/>
            </a:pPr>
            <a:r>
              <a:rPr lang="en-US" sz="2000" dirty="0" smtClean="0">
                <a:solidFill>
                  <a:srgbClr val="626464"/>
                </a:solidFill>
              </a:rPr>
              <a:t>Established by the Government of Abu Dhabi </a:t>
            </a:r>
          </a:p>
          <a:p>
            <a:pPr marL="457200" indent="-457200">
              <a:spcBef>
                <a:spcPct val="50000"/>
              </a:spcBef>
              <a:spcAft>
                <a:spcPts val="0"/>
              </a:spcAft>
              <a:buFont typeface="Wingdings" pitchFamily="2" charset="2"/>
              <a:buChar char="v"/>
            </a:pPr>
            <a:r>
              <a:rPr lang="en-US" sz="2000" dirty="0" smtClean="0">
                <a:solidFill>
                  <a:srgbClr val="626464"/>
                </a:solidFill>
              </a:rPr>
              <a:t>With the support and cooperation of Massachusetts Institute of Technology (MIT).</a:t>
            </a:r>
          </a:p>
          <a:p>
            <a:pPr marL="457200" indent="-457200">
              <a:spcBef>
                <a:spcPct val="50000"/>
              </a:spcBef>
              <a:spcAft>
                <a:spcPts val="0"/>
              </a:spcAft>
              <a:buFont typeface="Wingdings" pitchFamily="2" charset="2"/>
              <a:buChar char="v"/>
            </a:pPr>
            <a:r>
              <a:rPr lang="en-US" sz="2000" dirty="0" smtClean="0">
                <a:solidFill>
                  <a:srgbClr val="626464"/>
                </a:solidFill>
              </a:rPr>
              <a:t>An independent, non-profit, research-driven graduate institution.</a:t>
            </a:r>
          </a:p>
          <a:p>
            <a:pPr marL="457200" indent="-457200">
              <a:spcBef>
                <a:spcPct val="50000"/>
              </a:spcBef>
              <a:spcAft>
                <a:spcPts val="0"/>
              </a:spcAft>
              <a:buFont typeface="Wingdings" pitchFamily="2" charset="2"/>
              <a:buChar char="v"/>
            </a:pPr>
            <a:r>
              <a:rPr lang="en-US" sz="2000" dirty="0" smtClean="0">
                <a:solidFill>
                  <a:srgbClr val="626464"/>
                </a:solidFill>
              </a:rPr>
              <a:t>To help Abu Dhabi become a knowledge-led economy.</a:t>
            </a:r>
          </a:p>
          <a:p>
            <a:pPr marL="457200" indent="-457200">
              <a:spcBef>
                <a:spcPct val="50000"/>
              </a:spcBef>
              <a:spcAft>
                <a:spcPts val="0"/>
              </a:spcAft>
              <a:buFont typeface="Wingdings" pitchFamily="2" charset="2"/>
              <a:buChar char="v"/>
            </a:pPr>
            <a:r>
              <a:rPr lang="en-US" sz="2000" dirty="0" smtClean="0">
                <a:solidFill>
                  <a:srgbClr val="626464"/>
                </a:solidFill>
              </a:rPr>
              <a:t>To research and develop alternative energies and sustainable technologies.</a:t>
            </a:r>
          </a:p>
        </p:txBody>
      </p:sp>
      <p:pic>
        <p:nvPicPr>
          <p:cNvPr id="9" name="Picture 8" descr="Students in Lib.jpg"/>
          <p:cNvPicPr>
            <a:picLocks noChangeAspect="1"/>
          </p:cNvPicPr>
          <p:nvPr/>
        </p:nvPicPr>
        <p:blipFill>
          <a:blip r:embed="rId3"/>
          <a:stretch>
            <a:fillRect/>
          </a:stretch>
        </p:blipFill>
        <p:spPr>
          <a:xfrm>
            <a:off x="4953000" y="914400"/>
            <a:ext cx="4191000" cy="5410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103">
                                            <p:txEl>
                                              <p:pRg st="0" end="0"/>
                                            </p:txEl>
                                          </p:spTgt>
                                        </p:tgtEl>
                                        <p:attrNameLst>
                                          <p:attrName>style.visibility</p:attrName>
                                        </p:attrNameLst>
                                      </p:cBhvr>
                                      <p:to>
                                        <p:strVal val="visible"/>
                                      </p:to>
                                    </p:set>
                                    <p:animEffect transition="in" filter="blinds(horizontal)">
                                      <p:cBhvr>
                                        <p:cTn id="7" dur="500"/>
                                        <p:tgtEl>
                                          <p:spTgt spid="41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103">
                                            <p:txEl>
                                              <p:pRg st="1" end="1"/>
                                            </p:txEl>
                                          </p:spTgt>
                                        </p:tgtEl>
                                        <p:attrNameLst>
                                          <p:attrName>style.visibility</p:attrName>
                                        </p:attrNameLst>
                                      </p:cBhvr>
                                      <p:to>
                                        <p:strVal val="visible"/>
                                      </p:to>
                                    </p:set>
                                    <p:animEffect transition="in" filter="blinds(horizontal)">
                                      <p:cBhvr>
                                        <p:cTn id="12" dur="500"/>
                                        <p:tgtEl>
                                          <p:spTgt spid="41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103">
                                            <p:txEl>
                                              <p:pRg st="2" end="2"/>
                                            </p:txEl>
                                          </p:spTgt>
                                        </p:tgtEl>
                                        <p:attrNameLst>
                                          <p:attrName>style.visibility</p:attrName>
                                        </p:attrNameLst>
                                      </p:cBhvr>
                                      <p:to>
                                        <p:strVal val="visible"/>
                                      </p:to>
                                    </p:set>
                                    <p:animEffect transition="in" filter="blinds(horizontal)">
                                      <p:cBhvr>
                                        <p:cTn id="17" dur="500"/>
                                        <p:tgtEl>
                                          <p:spTgt spid="41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103">
                                            <p:txEl>
                                              <p:pRg st="3" end="3"/>
                                            </p:txEl>
                                          </p:spTgt>
                                        </p:tgtEl>
                                        <p:attrNameLst>
                                          <p:attrName>style.visibility</p:attrName>
                                        </p:attrNameLst>
                                      </p:cBhvr>
                                      <p:to>
                                        <p:strVal val="visible"/>
                                      </p:to>
                                    </p:set>
                                    <p:animEffect transition="in" filter="blinds(horizontal)">
                                      <p:cBhvr>
                                        <p:cTn id="22" dur="500"/>
                                        <p:tgtEl>
                                          <p:spTgt spid="41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103">
                                            <p:txEl>
                                              <p:pRg st="4" end="4"/>
                                            </p:txEl>
                                          </p:spTgt>
                                        </p:tgtEl>
                                        <p:attrNameLst>
                                          <p:attrName>style.visibility</p:attrName>
                                        </p:attrNameLst>
                                      </p:cBhvr>
                                      <p:to>
                                        <p:strVal val="visible"/>
                                      </p:to>
                                    </p:set>
                                    <p:animEffect transition="in" filter="blinds(horizontal)">
                                      <p:cBhvr>
                                        <p:cTn id="27" dur="500"/>
                                        <p:tgtEl>
                                          <p:spTgt spid="41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3"/>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8915400" cy="1143000"/>
          </a:xfrm>
          <a:effectLst/>
        </p:spPr>
        <p:txBody>
          <a:bodyPr/>
          <a:lstStyle/>
          <a:p>
            <a:pPr algn="l">
              <a:spcAft>
                <a:spcPts val="0"/>
              </a:spcAft>
            </a:pPr>
            <a:r>
              <a:rPr lang="en-US" sz="4000" dirty="0" smtClean="0"/>
              <a:t>Questions</a:t>
            </a:r>
            <a:endParaRPr lang="en-US" sz="4000" dirty="0"/>
          </a:p>
        </p:txBody>
      </p:sp>
      <p:sp>
        <p:nvSpPr>
          <p:cNvPr id="7" name="Rectangle 6"/>
          <p:cNvSpPr/>
          <p:nvPr/>
        </p:nvSpPr>
        <p:spPr>
          <a:xfrm>
            <a:off x="304800" y="1219200"/>
            <a:ext cx="8839200" cy="5493812"/>
          </a:xfrm>
          <a:prstGeom prst="rect">
            <a:avLst/>
          </a:prstGeom>
        </p:spPr>
        <p:txBody>
          <a:bodyPr wrap="square">
            <a:spAutoFit/>
          </a:bodyPr>
          <a:lstStyle/>
          <a:p>
            <a:pPr marL="0" lvl="1" algn="ctr"/>
            <a:r>
              <a:rPr lang="en-US" sz="5400" dirty="0" smtClean="0"/>
              <a:t>Online application at: </a:t>
            </a:r>
            <a:r>
              <a:rPr lang="en-US" sz="5400" dirty="0" smtClean="0">
                <a:solidFill>
                  <a:schemeClr val="accent2"/>
                </a:solidFill>
                <a:hlinkClick r:id="rId4"/>
              </a:rPr>
              <a:t>www.masdar.ac.ae</a:t>
            </a:r>
            <a:endParaRPr lang="en-US" sz="5400" dirty="0" smtClean="0">
              <a:solidFill>
                <a:schemeClr val="accent2"/>
              </a:solidFill>
            </a:endParaRPr>
          </a:p>
          <a:p>
            <a:pPr marL="0" lvl="1" algn="ctr"/>
            <a:endParaRPr lang="en-US" sz="5400" dirty="0" smtClean="0">
              <a:solidFill>
                <a:schemeClr val="accent2"/>
              </a:solidFill>
            </a:endParaRPr>
          </a:p>
          <a:p>
            <a:pPr marL="0" lvl="1" algn="ctr"/>
            <a:r>
              <a:rPr lang="en-US" sz="5400" dirty="0" smtClean="0"/>
              <a:t>Email queries to: </a:t>
            </a:r>
            <a:r>
              <a:rPr lang="en-US" sz="5400" dirty="0" smtClean="0">
                <a:hlinkClick r:id="rId5"/>
              </a:rPr>
              <a:t>admissions@masdar.ac.ae</a:t>
            </a:r>
            <a:endParaRPr lang="en-US" sz="5400" dirty="0" smtClean="0"/>
          </a:p>
          <a:p>
            <a:pPr marL="0" lvl="1" algn="ctr"/>
            <a:endParaRPr lang="en-US" sz="5400" dirty="0" smtClean="0"/>
          </a:p>
          <a:p>
            <a:pPr>
              <a:spcBef>
                <a:spcPct val="50000"/>
              </a:spcBef>
              <a:spcAft>
                <a:spcPts val="0"/>
              </a:spcAft>
            </a:pPr>
            <a:endParaRPr lang="en-US" sz="1800" dirty="0" smtClean="0">
              <a:solidFill>
                <a:srgbClr val="626464"/>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2"/>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7772400" cy="1143000"/>
          </a:xfrm>
          <a:effectLst/>
        </p:spPr>
        <p:txBody>
          <a:bodyPr/>
          <a:lstStyle/>
          <a:p>
            <a:pPr algn="l">
              <a:spcAft>
                <a:spcPts val="0"/>
              </a:spcAft>
            </a:pPr>
            <a:r>
              <a:rPr lang="en-US" sz="4000" dirty="0" smtClean="0">
                <a:solidFill>
                  <a:srgbClr val="000F38"/>
                </a:solidFill>
              </a:rPr>
              <a:t>Relationship with Masdar City</a:t>
            </a:r>
            <a:endParaRPr lang="en-US" sz="4000" dirty="0"/>
          </a:p>
        </p:txBody>
      </p:sp>
      <p:sp>
        <p:nvSpPr>
          <p:cNvPr id="4103" name="Text Box 7"/>
          <p:cNvSpPr txBox="1">
            <a:spLocks noChangeArrowheads="1"/>
          </p:cNvSpPr>
          <p:nvPr/>
        </p:nvSpPr>
        <p:spPr bwMode="auto">
          <a:xfrm>
            <a:off x="76200" y="942737"/>
            <a:ext cx="8283575" cy="1092607"/>
          </a:xfrm>
          <a:prstGeom prst="rect">
            <a:avLst/>
          </a:prstGeom>
          <a:noFill/>
          <a:ln w="9525">
            <a:noFill/>
            <a:miter lim="800000"/>
            <a:headEnd/>
            <a:tailEnd/>
          </a:ln>
          <a:effectLst/>
        </p:spPr>
        <p:txBody>
          <a:bodyPr wrap="square">
            <a:prstTxWarp prst="textNoShape">
              <a:avLst/>
            </a:prstTxWarp>
            <a:spAutoFit/>
          </a:bodyPr>
          <a:lstStyle/>
          <a:p>
            <a:pPr>
              <a:spcBef>
                <a:spcPct val="50000"/>
              </a:spcBef>
              <a:spcAft>
                <a:spcPts val="0"/>
              </a:spcAft>
              <a:buFont typeface="Wingdings" pitchFamily="2" charset="2"/>
              <a:buChar char="v"/>
            </a:pPr>
            <a:endParaRPr lang="en-US" sz="2600" dirty="0" smtClean="0">
              <a:solidFill>
                <a:srgbClr val="626464"/>
              </a:solidFill>
            </a:endParaRPr>
          </a:p>
          <a:p>
            <a:pPr>
              <a:spcBef>
                <a:spcPct val="50000"/>
              </a:spcBef>
              <a:spcAft>
                <a:spcPts val="0"/>
              </a:spcAft>
              <a:buFont typeface="Wingdings" pitchFamily="2" charset="2"/>
              <a:buChar char="v"/>
            </a:pPr>
            <a:endParaRPr lang="en-US" sz="2600" dirty="0">
              <a:solidFill>
                <a:srgbClr val="626464"/>
              </a:solidFill>
            </a:endParaRPr>
          </a:p>
        </p:txBody>
      </p:sp>
      <p:sp>
        <p:nvSpPr>
          <p:cNvPr id="6" name="Rectangle 5"/>
          <p:cNvSpPr/>
          <p:nvPr/>
        </p:nvSpPr>
        <p:spPr>
          <a:xfrm>
            <a:off x="76200" y="1164372"/>
            <a:ext cx="4876800" cy="4093428"/>
          </a:xfrm>
          <a:prstGeom prst="rect">
            <a:avLst/>
          </a:prstGeom>
        </p:spPr>
        <p:txBody>
          <a:bodyPr wrap="square">
            <a:spAutoFit/>
          </a:bodyPr>
          <a:lstStyle/>
          <a:p>
            <a:pPr marL="640080" indent="-457200">
              <a:spcBef>
                <a:spcPts val="1200"/>
              </a:spcBef>
              <a:spcAft>
                <a:spcPts val="0"/>
              </a:spcAft>
              <a:buFont typeface="Wingdings" pitchFamily="2" charset="2"/>
              <a:buChar char="v"/>
            </a:pPr>
            <a:r>
              <a:rPr lang="en-US" sz="2000" dirty="0" smtClean="0">
                <a:solidFill>
                  <a:srgbClr val="626464"/>
                </a:solidFill>
              </a:rPr>
              <a:t>Masdar Institute will be the first tenant of Masdar City</a:t>
            </a:r>
          </a:p>
          <a:p>
            <a:pPr marL="640080" indent="-457200">
              <a:spcBef>
                <a:spcPts val="1200"/>
              </a:spcBef>
              <a:spcAft>
                <a:spcPts val="0"/>
              </a:spcAft>
              <a:buFont typeface="Wingdings" pitchFamily="2" charset="2"/>
              <a:buChar char="v"/>
            </a:pPr>
            <a:r>
              <a:rPr lang="en-US" sz="2000" dirty="0" smtClean="0">
                <a:solidFill>
                  <a:srgbClr val="626464"/>
                </a:solidFill>
              </a:rPr>
              <a:t>Offers faculty and students a unique platform to test alternative energy and sustainability technologies</a:t>
            </a:r>
          </a:p>
          <a:p>
            <a:pPr marL="640080" indent="-457200">
              <a:spcBef>
                <a:spcPts val="1200"/>
              </a:spcBef>
              <a:spcAft>
                <a:spcPts val="0"/>
              </a:spcAft>
              <a:buFont typeface="Wingdings" pitchFamily="2" charset="2"/>
              <a:buChar char="v"/>
            </a:pPr>
            <a:r>
              <a:rPr lang="en-US" sz="2000" dirty="0" smtClean="0">
                <a:solidFill>
                  <a:srgbClr val="626464"/>
                </a:solidFill>
              </a:rPr>
              <a:t>A ‘living laboratory’ providing an unparalleled opportunity for the entire spectrum of research from theory to applied research to commercialization in a single location.</a:t>
            </a:r>
          </a:p>
        </p:txBody>
      </p:sp>
      <p:pic>
        <p:nvPicPr>
          <p:cNvPr id="9" name="Picture 8" descr="M Initiative.jpg"/>
          <p:cNvPicPr>
            <a:picLocks noChangeAspect="1"/>
          </p:cNvPicPr>
          <p:nvPr/>
        </p:nvPicPr>
        <p:blipFill>
          <a:blip r:embed="rId3"/>
          <a:stretch>
            <a:fillRect/>
          </a:stretch>
        </p:blipFill>
        <p:spPr>
          <a:xfrm>
            <a:off x="4886325" y="857250"/>
            <a:ext cx="4257675" cy="546735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2"/>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7772400" cy="1143000"/>
          </a:xfrm>
          <a:effectLst/>
        </p:spPr>
        <p:txBody>
          <a:bodyPr/>
          <a:lstStyle/>
          <a:p>
            <a:pPr algn="l">
              <a:spcAft>
                <a:spcPts val="0"/>
              </a:spcAft>
            </a:pPr>
            <a:r>
              <a:rPr lang="en-US" sz="4000" dirty="0" smtClean="0">
                <a:solidFill>
                  <a:srgbClr val="000F38"/>
                </a:solidFill>
              </a:rPr>
              <a:t>Vision of Masdar Institute</a:t>
            </a:r>
            <a:endParaRPr lang="en-US" sz="4000" dirty="0"/>
          </a:p>
        </p:txBody>
      </p:sp>
      <p:sp>
        <p:nvSpPr>
          <p:cNvPr id="4103" name="Text Box 7"/>
          <p:cNvSpPr txBox="1">
            <a:spLocks noChangeArrowheads="1"/>
          </p:cNvSpPr>
          <p:nvPr/>
        </p:nvSpPr>
        <p:spPr bwMode="auto">
          <a:xfrm>
            <a:off x="250825" y="990600"/>
            <a:ext cx="4549775" cy="5493812"/>
          </a:xfrm>
          <a:prstGeom prst="rect">
            <a:avLst/>
          </a:prstGeom>
          <a:noFill/>
          <a:ln w="9525">
            <a:noFill/>
            <a:miter lim="800000"/>
            <a:headEnd/>
            <a:tailEnd/>
          </a:ln>
          <a:effectLst/>
        </p:spPr>
        <p:txBody>
          <a:bodyPr wrap="square">
            <a:prstTxWarp prst="textNoShape">
              <a:avLst/>
            </a:prstTxWarp>
            <a:spAutoFit/>
          </a:bodyPr>
          <a:lstStyle/>
          <a:p>
            <a:pPr marL="400050" indent="-400050">
              <a:spcBef>
                <a:spcPct val="50000"/>
              </a:spcBef>
              <a:spcAft>
                <a:spcPts val="0"/>
              </a:spcAft>
              <a:buFont typeface="Wingdings" pitchFamily="2" charset="2"/>
              <a:buChar char="v"/>
            </a:pPr>
            <a:r>
              <a:rPr lang="en-US" sz="1800" dirty="0" smtClean="0">
                <a:solidFill>
                  <a:srgbClr val="626464"/>
                </a:solidFill>
              </a:rPr>
              <a:t>To become a world-class graduate research and education institution, providing future leaders and critical thinkers in science and technology.</a:t>
            </a:r>
          </a:p>
          <a:p>
            <a:pPr marL="400050" indent="-400050">
              <a:spcBef>
                <a:spcPct val="50000"/>
              </a:spcBef>
              <a:spcAft>
                <a:spcPts val="0"/>
              </a:spcAft>
              <a:buFont typeface="Wingdings" pitchFamily="2" charset="2"/>
              <a:buChar char="v"/>
            </a:pPr>
            <a:r>
              <a:rPr lang="en-US" sz="1800" dirty="0" smtClean="0">
                <a:solidFill>
                  <a:srgbClr val="626464"/>
                </a:solidFill>
              </a:rPr>
              <a:t>To innovate and develop new solutions in the areas of alternative and renewable energy, and sustainability technologies.</a:t>
            </a:r>
          </a:p>
          <a:p>
            <a:pPr marL="400050" indent="-400050">
              <a:spcBef>
                <a:spcPct val="50000"/>
              </a:spcBef>
              <a:spcAft>
                <a:spcPts val="0"/>
              </a:spcAft>
              <a:buFont typeface="Wingdings" pitchFamily="2" charset="2"/>
              <a:buChar char="v"/>
            </a:pPr>
            <a:r>
              <a:rPr lang="en-US" sz="1800" dirty="0" smtClean="0">
                <a:solidFill>
                  <a:srgbClr val="626464"/>
                </a:solidFill>
              </a:rPr>
              <a:t>To promote the development of human capital in the UAE, and to become a knowledge exporter.</a:t>
            </a:r>
          </a:p>
          <a:p>
            <a:pPr marL="400050" indent="-400050">
              <a:spcBef>
                <a:spcPct val="50000"/>
              </a:spcBef>
              <a:spcAft>
                <a:spcPts val="0"/>
              </a:spcAft>
            </a:pPr>
            <a:endParaRPr lang="en-US" sz="1800" dirty="0" smtClean="0">
              <a:solidFill>
                <a:srgbClr val="626464"/>
              </a:solidFill>
            </a:endParaRPr>
          </a:p>
          <a:p>
            <a:pPr>
              <a:spcBef>
                <a:spcPct val="50000"/>
              </a:spcBef>
              <a:spcAft>
                <a:spcPts val="0"/>
              </a:spcAft>
            </a:pPr>
            <a:r>
              <a:rPr lang="en-US" sz="1800" dirty="0" smtClean="0">
                <a:solidFill>
                  <a:srgbClr val="626464"/>
                </a:solidFill>
              </a:rPr>
              <a:t>Inaugural intake of 88 students – selected from over 1,000 applications – commenced classes in five Master’s programs in September.  </a:t>
            </a:r>
          </a:p>
          <a:p>
            <a:pPr marL="400050" indent="-400050">
              <a:spcBef>
                <a:spcPct val="50000"/>
              </a:spcBef>
              <a:spcAft>
                <a:spcPts val="0"/>
              </a:spcAft>
              <a:buFont typeface="Wingdings" pitchFamily="2" charset="2"/>
              <a:buChar char="v"/>
            </a:pPr>
            <a:endParaRPr lang="en-US" sz="1800" dirty="0" smtClean="0">
              <a:solidFill>
                <a:srgbClr val="626464"/>
              </a:solidFill>
            </a:endParaRPr>
          </a:p>
        </p:txBody>
      </p:sp>
      <p:pic>
        <p:nvPicPr>
          <p:cNvPr id="6" name="Picture 5" descr="Masdar Vision.jpg"/>
          <p:cNvPicPr>
            <a:picLocks noChangeAspect="1"/>
          </p:cNvPicPr>
          <p:nvPr/>
        </p:nvPicPr>
        <p:blipFill>
          <a:blip r:embed="rId3"/>
          <a:stretch>
            <a:fillRect/>
          </a:stretch>
        </p:blipFill>
        <p:spPr>
          <a:xfrm>
            <a:off x="4962525" y="914400"/>
            <a:ext cx="4181475" cy="536257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3"/>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7772400" cy="1143000"/>
          </a:xfrm>
          <a:effectLst/>
        </p:spPr>
        <p:txBody>
          <a:bodyPr/>
          <a:lstStyle/>
          <a:p>
            <a:pPr algn="l">
              <a:spcAft>
                <a:spcPts val="0"/>
              </a:spcAft>
            </a:pPr>
            <a:r>
              <a:rPr lang="en-US" sz="4000" dirty="0" smtClean="0">
                <a:solidFill>
                  <a:srgbClr val="000F38"/>
                </a:solidFill>
              </a:rPr>
              <a:t> </a:t>
            </a:r>
            <a:endParaRPr lang="en-US" sz="4000" dirty="0"/>
          </a:p>
        </p:txBody>
      </p:sp>
      <p:pic>
        <p:nvPicPr>
          <p:cNvPr id="7" name="Picture 6" descr="Class of 2009.jpg"/>
          <p:cNvPicPr>
            <a:picLocks noChangeAspect="1"/>
          </p:cNvPicPr>
          <p:nvPr/>
        </p:nvPicPr>
        <p:blipFill>
          <a:blip r:embed="rId4"/>
          <a:stretch>
            <a:fillRect/>
          </a:stretch>
        </p:blipFill>
        <p:spPr>
          <a:xfrm>
            <a:off x="0" y="0"/>
            <a:ext cx="9144000" cy="6324600"/>
          </a:xfrm>
          <a:prstGeom prst="rect">
            <a:avLst/>
          </a:prstGeom>
        </p:spPr>
      </p:pic>
      <p:sp>
        <p:nvSpPr>
          <p:cNvPr id="6" name="TextBox 5"/>
          <p:cNvSpPr txBox="1"/>
          <p:nvPr/>
        </p:nvSpPr>
        <p:spPr>
          <a:xfrm>
            <a:off x="2895600" y="457200"/>
            <a:ext cx="3943708" cy="707886"/>
          </a:xfrm>
          <a:prstGeom prst="rect">
            <a:avLst/>
          </a:prstGeom>
          <a:noFill/>
        </p:spPr>
        <p:txBody>
          <a:bodyPr wrap="none" rtlCol="0">
            <a:spAutoFit/>
          </a:bodyPr>
          <a:lstStyle/>
          <a:p>
            <a:pPr algn="ctr"/>
            <a:r>
              <a:rPr lang="en-US" sz="2000" b="1" dirty="0" smtClean="0"/>
              <a:t>Provost Dr John Perkins with</a:t>
            </a:r>
          </a:p>
          <a:p>
            <a:pPr algn="ctr"/>
            <a:r>
              <a:rPr lang="en-US" sz="2000" b="1" dirty="0" smtClean="0"/>
              <a:t>the inaugural intake, Sept 2009</a:t>
            </a:r>
            <a:endParaRPr lang="en-US" sz="20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3"/>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7772400" cy="1143000"/>
          </a:xfrm>
          <a:effectLst/>
        </p:spPr>
        <p:txBody>
          <a:bodyPr/>
          <a:lstStyle/>
          <a:p>
            <a:pPr algn="l">
              <a:spcAft>
                <a:spcPts val="0"/>
              </a:spcAft>
            </a:pPr>
            <a:r>
              <a:rPr lang="en-US" sz="4000" dirty="0" smtClean="0">
                <a:solidFill>
                  <a:srgbClr val="000F38"/>
                </a:solidFill>
              </a:rPr>
              <a:t>Relationship with MIT</a:t>
            </a:r>
            <a:endParaRPr lang="en-US" sz="4000" dirty="0"/>
          </a:p>
        </p:txBody>
      </p:sp>
      <p:sp>
        <p:nvSpPr>
          <p:cNvPr id="4103" name="Text Box 7"/>
          <p:cNvSpPr txBox="1">
            <a:spLocks noChangeArrowheads="1"/>
          </p:cNvSpPr>
          <p:nvPr/>
        </p:nvSpPr>
        <p:spPr bwMode="auto">
          <a:xfrm>
            <a:off x="228600" y="1079242"/>
            <a:ext cx="4800600" cy="4401205"/>
          </a:xfrm>
          <a:prstGeom prst="rect">
            <a:avLst/>
          </a:prstGeom>
          <a:noFill/>
          <a:ln w="9525">
            <a:noFill/>
            <a:miter lim="800000"/>
            <a:headEnd/>
            <a:tailEnd/>
          </a:ln>
          <a:effectLst/>
        </p:spPr>
        <p:txBody>
          <a:bodyPr wrap="square">
            <a:prstTxWarp prst="textNoShape">
              <a:avLst/>
            </a:prstTxWarp>
            <a:spAutoFit/>
          </a:bodyPr>
          <a:lstStyle/>
          <a:p>
            <a:pPr>
              <a:spcBef>
                <a:spcPct val="50000"/>
              </a:spcBef>
              <a:spcAft>
                <a:spcPts val="0"/>
              </a:spcAft>
            </a:pPr>
            <a:r>
              <a:rPr lang="en-US" sz="2000" dirty="0" smtClean="0">
                <a:solidFill>
                  <a:srgbClr val="626464"/>
                </a:solidFill>
              </a:rPr>
              <a:t>MIT contributes to development of degree programs and curriculum, provide Masdar Institute graduates with a certificate</a:t>
            </a:r>
          </a:p>
          <a:p>
            <a:pPr>
              <a:spcBef>
                <a:spcPct val="50000"/>
              </a:spcBef>
              <a:spcAft>
                <a:spcPts val="0"/>
              </a:spcAft>
            </a:pPr>
            <a:r>
              <a:rPr lang="en-US" sz="2000" dirty="0" smtClean="0">
                <a:solidFill>
                  <a:srgbClr val="626464"/>
                </a:solidFill>
              </a:rPr>
              <a:t>MIT assists in faculty and senior administration recruitment.</a:t>
            </a:r>
          </a:p>
          <a:p>
            <a:pPr>
              <a:spcBef>
                <a:spcPct val="50000"/>
              </a:spcBef>
              <a:spcAft>
                <a:spcPts val="0"/>
              </a:spcAft>
            </a:pPr>
            <a:r>
              <a:rPr lang="en-US" sz="2000" dirty="0" smtClean="0">
                <a:solidFill>
                  <a:srgbClr val="626464"/>
                </a:solidFill>
              </a:rPr>
              <a:t>Collaborative research by MIT and Masdar Institute faculty.</a:t>
            </a:r>
          </a:p>
          <a:p>
            <a:pPr>
              <a:spcBef>
                <a:spcPct val="50000"/>
              </a:spcBef>
              <a:spcAft>
                <a:spcPts val="0"/>
              </a:spcAft>
            </a:pPr>
            <a:endParaRPr lang="en-US" sz="2000" dirty="0" smtClean="0">
              <a:solidFill>
                <a:srgbClr val="626464"/>
              </a:solidFill>
            </a:endParaRPr>
          </a:p>
          <a:p>
            <a:pPr>
              <a:spcBef>
                <a:spcPct val="50000"/>
              </a:spcBef>
              <a:spcAft>
                <a:spcPts val="0"/>
              </a:spcAft>
            </a:pPr>
            <a:r>
              <a:rPr lang="en-US" sz="2000" dirty="0" smtClean="0">
                <a:solidFill>
                  <a:srgbClr val="626464"/>
                </a:solidFill>
              </a:rPr>
              <a:t>MIT’s impressive reputation in both the academic and business worlds lends credibility to Masdar Institute. </a:t>
            </a:r>
            <a:endParaRPr lang="en-US" sz="2000" dirty="0">
              <a:solidFill>
                <a:srgbClr val="626464"/>
              </a:solidFill>
            </a:endParaRPr>
          </a:p>
        </p:txBody>
      </p:sp>
      <p:pic>
        <p:nvPicPr>
          <p:cNvPr id="7" name="Picture 6" descr="MIT Dome.jpg"/>
          <p:cNvPicPr>
            <a:picLocks noChangeAspect="1"/>
          </p:cNvPicPr>
          <p:nvPr/>
        </p:nvPicPr>
        <p:blipFill>
          <a:blip r:embed="rId4"/>
          <a:stretch>
            <a:fillRect/>
          </a:stretch>
        </p:blipFill>
        <p:spPr>
          <a:xfrm>
            <a:off x="5067300" y="838200"/>
            <a:ext cx="4076700" cy="542925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mplate.jpg"/>
          <p:cNvPicPr>
            <a:picLocks noGrp="1" noChangeAspect="1"/>
          </p:cNvPicPr>
          <p:nvPr>
            <p:ph sz="half" idx="2"/>
          </p:nvPr>
        </p:nvPicPr>
        <p:blipFill>
          <a:blip r:embed="rId3"/>
          <a:stretch>
            <a:fillRect/>
          </a:stretch>
        </p:blipFill>
        <p:spPr>
          <a:xfrm>
            <a:off x="0" y="0"/>
            <a:ext cx="9144000" cy="6858000"/>
          </a:xfrm>
        </p:spPr>
      </p:pic>
      <p:sp>
        <p:nvSpPr>
          <p:cNvPr id="4099" name="Text Box 3"/>
          <p:cNvSpPr txBox="1">
            <a:spLocks noChangeArrowheads="1"/>
          </p:cNvSpPr>
          <p:nvPr/>
        </p:nvSpPr>
        <p:spPr bwMode="auto">
          <a:xfrm>
            <a:off x="349250" y="928688"/>
            <a:ext cx="184150" cy="747712"/>
          </a:xfrm>
          <a:prstGeom prst="rect">
            <a:avLst/>
          </a:prstGeom>
          <a:noFill/>
          <a:ln w="9525">
            <a:noFill/>
            <a:miter lim="800000"/>
            <a:headEnd/>
            <a:tailEnd/>
          </a:ln>
        </p:spPr>
        <p:txBody>
          <a:bodyPr wrap="none">
            <a:prstTxWarp prst="textNoShape">
              <a:avLst/>
            </a:prstTxWarp>
            <a:spAutoFit/>
          </a:bodyPr>
          <a:lstStyle/>
          <a:p>
            <a:endParaRPr lang="en-US" sz="4300" b="1">
              <a:latin typeface="Helvetica Neue Light" pitchFamily="-123" charset="0"/>
            </a:endParaRPr>
          </a:p>
        </p:txBody>
      </p:sp>
      <p:sp>
        <p:nvSpPr>
          <p:cNvPr id="4100" name="Rectangle 4"/>
          <p:cNvSpPr>
            <a:spLocks noGrp="1" noChangeArrowheads="1"/>
          </p:cNvSpPr>
          <p:nvPr>
            <p:ph type="title"/>
          </p:nvPr>
        </p:nvSpPr>
        <p:spPr>
          <a:xfrm>
            <a:off x="228600" y="-152400"/>
            <a:ext cx="8610600" cy="1143000"/>
          </a:xfrm>
          <a:effectLst/>
        </p:spPr>
        <p:txBody>
          <a:bodyPr/>
          <a:lstStyle/>
          <a:p>
            <a:pPr algn="l">
              <a:spcAft>
                <a:spcPts val="0"/>
              </a:spcAft>
            </a:pPr>
            <a:r>
              <a:rPr lang="en-US" sz="4000" dirty="0" smtClean="0">
                <a:solidFill>
                  <a:srgbClr val="000F38"/>
                </a:solidFill>
              </a:rPr>
              <a:t>Degree from Masdar Institute </a:t>
            </a:r>
            <a:endParaRPr lang="en-US" sz="4000" dirty="0"/>
          </a:p>
        </p:txBody>
      </p:sp>
      <p:pic>
        <p:nvPicPr>
          <p:cNvPr id="7" name="Picture 6" descr="Certificate.jpg"/>
          <p:cNvPicPr>
            <a:picLocks noChangeAspect="1"/>
          </p:cNvPicPr>
          <p:nvPr/>
        </p:nvPicPr>
        <p:blipFill>
          <a:blip r:embed="rId4"/>
          <a:stretch>
            <a:fillRect/>
          </a:stretch>
        </p:blipFill>
        <p:spPr>
          <a:xfrm>
            <a:off x="804862" y="914400"/>
            <a:ext cx="7770155" cy="5334000"/>
          </a:xfrm>
          <a:prstGeom prst="rect">
            <a:avLst/>
          </a:prstGeom>
        </p:spPr>
      </p:pic>
      <p:sp>
        <p:nvSpPr>
          <p:cNvPr id="6" name="TextBox 5"/>
          <p:cNvSpPr txBox="1"/>
          <p:nvPr/>
        </p:nvSpPr>
        <p:spPr>
          <a:xfrm>
            <a:off x="1219200" y="6248400"/>
            <a:ext cx="3962400" cy="584775"/>
          </a:xfrm>
          <a:prstGeom prst="rect">
            <a:avLst/>
          </a:prstGeom>
          <a:noFill/>
        </p:spPr>
        <p:txBody>
          <a:bodyPr wrap="square" rtlCol="0">
            <a:spAutoFit/>
          </a:bodyPr>
          <a:lstStyle/>
          <a:p>
            <a:r>
              <a:rPr lang="en-US" sz="3200" dirty="0" smtClean="0">
                <a:solidFill>
                  <a:srgbClr val="000F38"/>
                </a:solidFill>
              </a:rPr>
              <a:t>Certificate from MIT</a:t>
            </a:r>
            <a:endParaRPr lang="en-US" sz="3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I_Presentation_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3" charset="0"/>
            <a:ea typeface="ＭＳ Ｐゴシック" pitchFamily="-123" charset="-128"/>
            <a:cs typeface="ＭＳ Ｐゴシック" pitchFamily="-12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3" charset="0"/>
            <a:ea typeface="ＭＳ Ｐゴシック" pitchFamily="-123" charset="-128"/>
            <a:cs typeface="ＭＳ Ｐゴシック" pitchFamily="-12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MI_Presentation_Template</Template>
  <TotalTime>1331</TotalTime>
  <Words>3779</Words>
  <Application>Microsoft Office PowerPoint</Application>
  <PresentationFormat>On-screen Show (4:3)</PresentationFormat>
  <Paragraphs>553</Paragraphs>
  <Slides>40</Slides>
  <Notes>28</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40</vt:i4>
      </vt:variant>
    </vt:vector>
  </HeadingPairs>
  <TitlesOfParts>
    <vt:vector size="43" baseType="lpstr">
      <vt:lpstr>MI_Presentation_Template</vt:lpstr>
      <vt:lpstr>Blank Presentation</vt:lpstr>
      <vt:lpstr>Visio</vt:lpstr>
      <vt:lpstr>Slide 1</vt:lpstr>
      <vt:lpstr>Abu Dhabi Vision</vt:lpstr>
      <vt:lpstr>Masdar Initiative</vt:lpstr>
      <vt:lpstr>Masdar Institute Overview</vt:lpstr>
      <vt:lpstr>Relationship with Masdar City</vt:lpstr>
      <vt:lpstr>Vision of Masdar Institute</vt:lpstr>
      <vt:lpstr> </vt:lpstr>
      <vt:lpstr>Relationship with MIT</vt:lpstr>
      <vt:lpstr>Degree from Masdar Institute </vt:lpstr>
      <vt:lpstr>Masdar Institute Faculty</vt:lpstr>
      <vt:lpstr>Academic program components</vt:lpstr>
      <vt:lpstr>Academic program</vt:lpstr>
      <vt:lpstr>Academic program</vt:lpstr>
      <vt:lpstr>Research</vt:lpstr>
      <vt:lpstr>Research</vt:lpstr>
      <vt:lpstr>Technology Focus Areas</vt:lpstr>
      <vt:lpstr>Policy Focus Areas</vt:lpstr>
      <vt:lpstr>System Focus Areas</vt:lpstr>
      <vt:lpstr>Technology Focus Areas</vt:lpstr>
      <vt:lpstr>Beam Down Solar Concentrator Y. Tamaura (TiTech) M. Chiesa (MIST Marwan, Irene, Steven) </vt:lpstr>
      <vt:lpstr>Slide 21</vt:lpstr>
      <vt:lpstr>Unglazed Transpired Air Collector(UTAC) for Desiccant Regeneration  </vt:lpstr>
      <vt:lpstr>Hybrid Solar Thermoelectric and Photovoltaic Energy Conversion  G. Chen (MIT Daniel, Anurag ) M. Chiesa (MIST Ramez, Hadi) </vt:lpstr>
      <vt:lpstr>Novel Method for the  Characterization of Thin Films   </vt:lpstr>
      <vt:lpstr>Design, optimization and demonstration of low-cost devices for thermophotovoltaics</vt:lpstr>
      <vt:lpstr>Multi-Junction Solar Cells</vt:lpstr>
      <vt:lpstr>Slide 27</vt:lpstr>
      <vt:lpstr>Slide 28</vt:lpstr>
      <vt:lpstr>Policy Focus Areas</vt:lpstr>
      <vt:lpstr>Modeling and Predicting the Cost of Climate Change on Health  Michael Greenstone (MIT) I-Tsung Tsai (MIST) </vt:lpstr>
      <vt:lpstr>Expanding the Role of Emirati Women in Science, Technology, and Engineering Through Education and Economic Opportunities  Georgeta Vidican (MIST), Diana Samulewicz (MIST)  Noor Aswad (MIST)</vt:lpstr>
      <vt:lpstr>System Focus Areas</vt:lpstr>
      <vt:lpstr>Increasing Efficiency with Enhanced Demand Response in Masdar City Scott Kennedy, Sgouris Sgouridis, Afshin Afshari (ADFEC), Hossein Haghighat, Alex Koshy</vt:lpstr>
      <vt:lpstr>Water Resources Planning for Masdar City Using  System Dynamic Approach  Pei Yun Sherry Lin and Scott Kennedy</vt:lpstr>
      <vt:lpstr>Sustainable Biofuel Production: An Integrated  Seawater Agriculture System Sgouris Sgouridis, Scott Kennedy, Brian Warshay, Wafa Al Yamani</vt:lpstr>
      <vt:lpstr>Simulating the Masdar Personal Rapid Transit System Katharina Mueller (Ulm U.), Sgouris Sgouridis, Jacob Crandall, Edmond Awad, Salman Ahmed </vt:lpstr>
      <vt:lpstr>Student Admissions</vt:lpstr>
      <vt:lpstr>Student Admissions - Requirements</vt:lpstr>
      <vt:lpstr>Graduate Scholarship</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avermeulen</dc:creator>
  <cp:lastModifiedBy>MechE PC</cp:lastModifiedBy>
  <cp:revision>172</cp:revision>
  <dcterms:created xsi:type="dcterms:W3CDTF">2009-09-30T07:36:39Z</dcterms:created>
  <dcterms:modified xsi:type="dcterms:W3CDTF">2010-03-16T08:26:37Z</dcterms:modified>
</cp:coreProperties>
</file>